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78" r:id="rId3"/>
    <p:sldId id="292" r:id="rId4"/>
    <p:sldId id="283" r:id="rId5"/>
    <p:sldId id="286" r:id="rId6"/>
    <p:sldId id="285" r:id="rId7"/>
    <p:sldId id="264" r:id="rId8"/>
    <p:sldId id="265" r:id="rId9"/>
    <p:sldId id="294" r:id="rId10"/>
    <p:sldId id="284" r:id="rId11"/>
    <p:sldId id="287" r:id="rId12"/>
    <p:sldId id="288" r:id="rId13"/>
    <p:sldId id="268" r:id="rId14"/>
    <p:sldId id="301" r:id="rId15"/>
    <p:sldId id="299" r:id="rId16"/>
    <p:sldId id="304" r:id="rId17"/>
    <p:sldId id="302" r:id="rId18"/>
    <p:sldId id="306" r:id="rId19"/>
    <p:sldId id="308" r:id="rId20"/>
    <p:sldId id="311" r:id="rId21"/>
    <p:sldId id="313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E30C64E-4684-40C8-94FE-FFB1D22BDC2B}" type="datetimeFigureOut">
              <a:rPr lang="fr-FR"/>
              <a:pPr/>
              <a:t>30/03/2026</a:t>
            </a:fld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6157D09-51F6-4560-A8CC-32CB7A4A044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8387-3AB3-4D06-84B2-37964F8EF4C6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D49A-6ED5-433B-9B78-B2B77D800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3892B-EBA9-4074-A5FB-65FCE3583598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EA5F-9FDD-4167-A00A-29CDD07BB6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2447-3BC9-4083-A4E0-07E15C96C1DB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C8FF-C0C6-4113-B802-BEB0030EB9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091C-7162-4A28-ACD5-B3790DD3DE7B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D3D8-84B8-4540-8E93-8F14330E8E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6B8B-1721-48C8-B8A8-CA955AA29673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56E7-2894-48BC-BD4E-43C7465238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E2A8-3811-4B19-BA6A-D75ED024ADEF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21CB-9FC5-42D1-B122-775FE99FD6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DB2F-3610-4200-A38F-81102351174F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1F97-EE6A-40A6-ADFF-A339F48465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2AC6-2679-4D81-99E5-CF2AACDC137A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E12A-7836-40A1-9573-1C03710275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BB0A-DE14-49B5-9C35-FE891B4CC009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0C61-545F-4B2F-86F0-49B619FC97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F5D0-0DFD-43B6-A981-FBCDB2BE2025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062C-EFBC-4BDD-B7BC-CA3E2C26F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3F2D-063F-438C-ACDF-DD5D69C7C619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4336-0904-4B40-A2CF-363DFC0470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C6E90-46B2-40AC-A8BD-781217A49A99}" type="datetimeFigureOut">
              <a:rPr lang="fr-FR"/>
              <a:pPr>
                <a:defRPr/>
              </a:pPr>
              <a:t>30/03/2026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8E0820-0E78-457E-80AE-B78EF01CF1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A0044-1FB3-4C08-9FDA-050FACA8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ATELIERS DISPOSITIFS MEDICAUX </a:t>
            </a:r>
            <a:br>
              <a:rPr lang="fr-FR" dirty="0"/>
            </a:br>
            <a:r>
              <a:rPr lang="fr-FR" dirty="0"/>
              <a:t>APHIF Jeudi 26 Mars 2026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50353D-883A-4A45-8004-FF109F94A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b="1" dirty="0"/>
              <a:t>Aspects techniques fibroscopes bronchiques à UU versus réutilisables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Dr Delphine </a:t>
            </a:r>
            <a:r>
              <a:rPr lang="fr-FR" sz="2400" dirty="0" err="1"/>
              <a:t>Wermert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Pneumologue Interventionnelle, HEGP Paris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1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D8ACA-6314-4247-B1E7-82B835F0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Limites du </a:t>
            </a:r>
            <a:r>
              <a:rPr lang="fr-FR" sz="3200" dirty="0" err="1"/>
              <a:t>videobronchoscope</a:t>
            </a:r>
            <a:r>
              <a:rPr lang="fr-FR" sz="3200" dirty="0"/>
              <a:t> : poumon périphérique 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8E65F6-0570-40D0-93EC-5E22CE9AD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027" y="1521212"/>
            <a:ext cx="4011561" cy="3185652"/>
          </a:xfrm>
          <a:ln>
            <a:solidFill>
              <a:srgbClr val="7030A0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15683DE-00EA-4FCB-87AA-EAFACC067E10}"/>
              </a:ext>
            </a:extLst>
          </p:cNvPr>
          <p:cNvSpPr/>
          <p:nvPr/>
        </p:nvSpPr>
        <p:spPr>
          <a:xfrm>
            <a:off x="1043608" y="3949533"/>
            <a:ext cx="288032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Radioanatomie du thorax">
            <a:extLst>
              <a:ext uri="{FF2B5EF4-FFF2-40B4-BE49-F238E27FC236}">
                <a16:creationId xmlns:a16="http://schemas.microsoft.com/office/drawing/2014/main" id="{842DBA06-D851-4B69-8132-06A0E69B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250704" cy="33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6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C032A-41F7-452D-9668-2A49BEC2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Vidéoendoscopes</a:t>
            </a:r>
            <a:r>
              <a:rPr lang="fr-FR" dirty="0"/>
              <a:t> ultrafin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A71876F-57F8-4142-9B61-AE0EFDD6F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280" y="1988840"/>
            <a:ext cx="1800200" cy="338437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889B6C-B803-4C68-B52E-48BD5022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347734"/>
            <a:ext cx="4122204" cy="24413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ADE57C9-B312-408D-8D2C-4331AA41395E}"/>
              </a:ext>
            </a:extLst>
          </p:cNvPr>
          <p:cNvSpPr txBox="1"/>
          <p:nvPr/>
        </p:nvSpPr>
        <p:spPr>
          <a:xfrm>
            <a:off x="377788" y="2924944"/>
            <a:ext cx="63544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800" b="0" i="0" u="none" strike="noStrike" baseline="0" dirty="0">
              <a:latin typeface="TrebuchetMS"/>
            </a:endParaRPr>
          </a:p>
          <a:p>
            <a:pPr algn="l"/>
            <a:endParaRPr lang="fr-FR" dirty="0">
              <a:latin typeface="TrebuchetMS"/>
            </a:endParaRPr>
          </a:p>
          <a:p>
            <a:pPr algn="l"/>
            <a:endParaRPr lang="fr-FR" sz="1800" b="0" i="0" u="none" strike="noStrike" baseline="0" dirty="0">
              <a:latin typeface="TrebuchetMS"/>
            </a:endParaRPr>
          </a:p>
          <a:p>
            <a:pPr algn="l"/>
            <a:endParaRPr lang="fr-FR" dirty="0">
              <a:latin typeface="TrebuchetMS"/>
            </a:endParaRPr>
          </a:p>
          <a:p>
            <a:pPr algn="l"/>
            <a:r>
              <a:rPr lang="fr-FR" dirty="0">
                <a:latin typeface="TrebuchetMS"/>
              </a:rPr>
              <a:t>B</a:t>
            </a:r>
            <a:r>
              <a:rPr lang="fr-FR" sz="1800" b="0" i="0" u="none" strike="noStrike" baseline="0" dirty="0">
                <a:latin typeface="TrebuchetMS"/>
              </a:rPr>
              <a:t>ronchoscope « standard » diamètre de </a:t>
            </a:r>
            <a:r>
              <a:rPr lang="en-US" sz="1800" b="0" i="0" u="none" strike="noStrike" baseline="0" dirty="0">
                <a:latin typeface="TrebuchetMS"/>
              </a:rPr>
              <a:t>5.9 mm canal </a:t>
            </a:r>
            <a:r>
              <a:rPr lang="en-US" sz="1800" b="0" i="0" u="none" strike="noStrike" baseline="0" dirty="0" err="1">
                <a:latin typeface="TrebuchetMS"/>
              </a:rPr>
              <a:t>opérateur</a:t>
            </a:r>
            <a:r>
              <a:rPr lang="en-US" sz="1800" b="0" i="0" u="none" strike="noStrike" baseline="0" dirty="0">
                <a:latin typeface="TrebuchetMS"/>
              </a:rPr>
              <a:t> channel </a:t>
            </a:r>
            <a:r>
              <a:rPr lang="en-US" dirty="0">
                <a:latin typeface="TrebuchetMS"/>
              </a:rPr>
              <a:t>de </a:t>
            </a:r>
            <a:r>
              <a:rPr lang="en-US" sz="1800" b="0" i="0" u="none" strike="noStrike" baseline="0" dirty="0">
                <a:latin typeface="TrebuchetMS"/>
              </a:rPr>
              <a:t>2.0 mm </a:t>
            </a:r>
          </a:p>
          <a:p>
            <a:pPr algn="l"/>
            <a:r>
              <a:rPr lang="en-US" sz="1800" b="0" i="0" u="none" strike="noStrike" baseline="0" dirty="0" err="1">
                <a:latin typeface="TrebuchetMS"/>
              </a:rPr>
              <a:t>Vidéoéoendoscope</a:t>
            </a:r>
            <a:r>
              <a:rPr lang="en-US" sz="1800" b="0" i="0" u="none" strike="noStrike" baseline="0" dirty="0">
                <a:latin typeface="TrebuchetMS"/>
              </a:rPr>
              <a:t> Fuji </a:t>
            </a:r>
            <a:r>
              <a:rPr lang="en-US" sz="1800" b="0" i="0" u="none" strike="noStrike" baseline="0" dirty="0" err="1">
                <a:latin typeface="TrebuchetMS"/>
              </a:rPr>
              <a:t>diamètre</a:t>
            </a:r>
            <a:r>
              <a:rPr lang="en-US" sz="1800" b="0" i="0" u="none" strike="noStrike" baseline="0" dirty="0">
                <a:latin typeface="TrebuchetMS"/>
              </a:rPr>
              <a:t> distal 3.5 mm canal </a:t>
            </a:r>
            <a:r>
              <a:rPr lang="en-US" sz="1800" b="0" i="0" u="none" strike="noStrike" baseline="0" dirty="0" err="1">
                <a:latin typeface="TrebuchetMS"/>
              </a:rPr>
              <a:t>opérateur</a:t>
            </a:r>
            <a:r>
              <a:rPr lang="en-US" sz="1800" b="0" i="0" u="none" strike="noStrike" baseline="0" dirty="0">
                <a:latin typeface="TrebuchetMS"/>
              </a:rPr>
              <a:t> 1.7 mm </a:t>
            </a:r>
            <a:r>
              <a:rPr lang="en-US" sz="1800" b="0" i="0" u="none" strike="noStrike" baseline="0" dirty="0" err="1">
                <a:latin typeface="TrebuchetMS"/>
              </a:rPr>
              <a:t>permet</a:t>
            </a:r>
            <a:r>
              <a:rPr lang="en-US" sz="1800" b="0" i="0" u="none" strike="noStrike" baseline="0" dirty="0">
                <a:latin typeface="TrebuchetMS"/>
              </a:rPr>
              <a:t> </a:t>
            </a:r>
            <a:r>
              <a:rPr lang="en-US" sz="1800" b="0" i="0" u="none" strike="noStrike" baseline="0" dirty="0" err="1">
                <a:latin typeface="TrebuchetMS"/>
              </a:rPr>
              <a:t>l’accès</a:t>
            </a:r>
            <a:r>
              <a:rPr lang="en-US" sz="1800" b="0" i="0" u="none" strike="noStrike" baseline="0" dirty="0">
                <a:latin typeface="TrebuchetMS"/>
              </a:rPr>
              <a:t> aux nodules </a:t>
            </a:r>
            <a:r>
              <a:rPr lang="en-US" sz="1800" b="0" i="0" u="none" strike="noStrike" baseline="0" dirty="0" err="1">
                <a:latin typeface="TrebuchetMS"/>
              </a:rPr>
              <a:t>périphériques</a:t>
            </a:r>
            <a:r>
              <a:rPr lang="en-US" sz="1800" b="0" i="0" u="none" strike="noStrike" baseline="0" dirty="0">
                <a:latin typeface="TrebuchetMS"/>
              </a:rPr>
              <a:t> et le </a:t>
            </a:r>
            <a:r>
              <a:rPr lang="en-US" sz="1800" b="0" i="0" u="none" strike="noStrike" baseline="0" dirty="0" err="1">
                <a:latin typeface="TrebuchetMS"/>
              </a:rPr>
              <a:t>repérage</a:t>
            </a:r>
            <a:r>
              <a:rPr lang="en-US" sz="1800" b="0" i="0" u="none" strike="noStrike" baseline="0" dirty="0">
                <a:latin typeface="TrebuchetMS"/>
              </a:rPr>
              <a:t> avec </a:t>
            </a:r>
            <a:r>
              <a:rPr lang="en-US" sz="1800" b="0" i="0" u="none" strike="noStrike" baseline="0" dirty="0" err="1">
                <a:latin typeface="TrebuchetMS"/>
              </a:rPr>
              <a:t>une</a:t>
            </a:r>
            <a:r>
              <a:rPr lang="en-US" sz="1800" b="0" i="0" u="none" strike="noStrike" baseline="0" dirty="0">
                <a:latin typeface="TrebuchetMS"/>
              </a:rPr>
              <a:t> </a:t>
            </a:r>
            <a:r>
              <a:rPr lang="en-US" sz="1800" b="0" i="0" u="none" strike="noStrike" baseline="0" dirty="0" err="1">
                <a:latin typeface="TrebuchetMS"/>
              </a:rPr>
              <a:t>minisonde</a:t>
            </a:r>
            <a:r>
              <a:rPr lang="en-US" sz="1800" b="0" i="0" u="none" strike="noStrike" baseline="0" dirty="0">
                <a:latin typeface="TrebuchetMS"/>
              </a:rPr>
              <a:t> </a:t>
            </a:r>
            <a:r>
              <a:rPr lang="en-US" sz="1800" b="0" i="0" u="none" strike="noStrike" baseline="0" dirty="0" err="1">
                <a:latin typeface="TrebuchetMS"/>
              </a:rPr>
              <a:t>d’échographie</a:t>
            </a:r>
            <a:r>
              <a:rPr lang="en-US" sz="1800" b="0" i="0" u="none" strike="noStrike" baseline="0" dirty="0">
                <a:latin typeface="TrebuchetMS"/>
              </a:rPr>
              <a:t> </a:t>
            </a:r>
          </a:p>
          <a:p>
            <a:pPr algn="l"/>
            <a:endParaRPr lang="en-US" dirty="0">
              <a:latin typeface="TrebuchetMS"/>
            </a:endParaRPr>
          </a:p>
          <a:p>
            <a:pPr algn="l"/>
            <a:r>
              <a:rPr lang="en-US" dirty="0">
                <a:latin typeface="TrebuchetMS"/>
              </a:rPr>
              <a:t>Techniques </a:t>
            </a:r>
            <a:r>
              <a:rPr lang="en-US" dirty="0" err="1">
                <a:latin typeface="TrebuchetMS"/>
              </a:rPr>
              <a:t>associées</a:t>
            </a:r>
            <a:r>
              <a:rPr lang="en-US" dirty="0">
                <a:latin typeface="TrebuchetMS"/>
              </a:rPr>
              <a:t> : </a:t>
            </a:r>
            <a:r>
              <a:rPr lang="en-US" dirty="0" err="1">
                <a:latin typeface="TrebuchetMS"/>
              </a:rPr>
              <a:t>échoendoscopie</a:t>
            </a:r>
            <a:r>
              <a:rPr lang="en-US" dirty="0">
                <a:latin typeface="TrebuchetMS"/>
              </a:rPr>
              <a:t> radiale, navigation </a:t>
            </a:r>
            <a:r>
              <a:rPr lang="en-US" dirty="0" err="1">
                <a:latin typeface="TrebuchetMS"/>
              </a:rPr>
              <a:t>electromagnétique</a:t>
            </a:r>
            <a:r>
              <a:rPr lang="en-US" dirty="0">
                <a:latin typeface="TrebuchetMS"/>
              </a:rPr>
              <a:t>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5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Contexte Utilisation UU HEGP 2015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5600" dirty="0"/>
              <a:t>L’endoscopie bronchique réalisée </a:t>
            </a:r>
            <a:r>
              <a:rPr lang="fr-FR" sz="5600" u="sng" dirty="0"/>
              <a:t>en dehors du plateau technique </a:t>
            </a:r>
            <a:r>
              <a:rPr lang="fr-FR" sz="5600" dirty="0"/>
              <a:t>d’endoscopie concerne les Réanimations, les Unités de Soins Intensifs et les Blocs opératoires </a:t>
            </a:r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r>
              <a:rPr lang="fr-FR" sz="5600" dirty="0"/>
              <a:t>Les indications et les conditions de réalisation de ces endoscopies  (urgence, passage de l’endoscope dans des sondes d’intubation, de Carlens ou des canules, multiplicité des sites) entrainent une </a:t>
            </a:r>
            <a:r>
              <a:rPr lang="fr-FR" sz="5600" u="sng" dirty="0"/>
              <a:t>augmentation des risques de contamination croisée </a:t>
            </a:r>
            <a:r>
              <a:rPr lang="fr-FR" sz="5600" dirty="0"/>
              <a:t>: un cas de contamination croisée en 2014 </a:t>
            </a:r>
          </a:p>
          <a:p>
            <a:pPr marL="0" indent="0">
              <a:buNone/>
            </a:pPr>
            <a:r>
              <a:rPr lang="fr-FR" sz="5600" dirty="0"/>
              <a:t> et un vieillissement plus rapide des endoscopes avec un coût important de réparations de ces appareils</a:t>
            </a:r>
          </a:p>
          <a:p>
            <a:pPr marL="0" indent="0">
              <a:buNone/>
            </a:pPr>
            <a:r>
              <a:rPr lang="fr-FR" sz="5600" dirty="0"/>
              <a:t> </a:t>
            </a:r>
          </a:p>
          <a:p>
            <a:pPr marL="0" indent="0">
              <a:buNone/>
            </a:pPr>
            <a:r>
              <a:rPr lang="fr-FR" sz="5600" dirty="0"/>
              <a:t>Le parc des endoscopes fibrés à l’HEGP obsolète  8/16 endoscopes en réparation en octobre 2014 </a:t>
            </a:r>
          </a:p>
          <a:p>
            <a:pPr marL="0" indent="0">
              <a:buNone/>
            </a:pPr>
            <a:r>
              <a:rPr lang="fr-FR" sz="5600" dirty="0"/>
              <a:t>Gêne à la vision lors de la réalisation des examens du fait de nombreuses fibres cassées dans les appareils  ont fait l’objet  de plusieurs déclarations d’évènements indésirables </a:t>
            </a:r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r>
              <a:rPr lang="fr-FR" sz="5600" dirty="0"/>
              <a:t>La </a:t>
            </a:r>
            <a:r>
              <a:rPr lang="fr-FR" sz="5600" u="sng" dirty="0"/>
              <a:t>sécurité</a:t>
            </a:r>
            <a:r>
              <a:rPr lang="fr-FR" sz="5600" dirty="0"/>
              <a:t> des patients sur l’activité de garde ne pouvant être  assurée comme en témoignait les évènements indésirables déclarés durant les  week-end du mois d’octobre 2014  par les services de réanimation </a:t>
            </a:r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r>
              <a:rPr lang="fr-FR" sz="5600" dirty="0"/>
              <a:t>Temps passé par le personnel de l’endoscopie à la désinfection des endoscopes  important, de même que le temps passé par le laboratoire de microbiologie aux  prélèvements réguliers de ces appareils. </a:t>
            </a:r>
          </a:p>
          <a:p>
            <a:pPr marL="0" indent="0">
              <a:buNone/>
            </a:pPr>
            <a:r>
              <a:rPr lang="fr-FR" sz="5600" dirty="0"/>
              <a:t>Le </a:t>
            </a:r>
            <a:r>
              <a:rPr lang="fr-FR" sz="5600" u="sng" dirty="0"/>
              <a:t>nombre important des sites utilisateurs </a:t>
            </a:r>
            <a:r>
              <a:rPr lang="fr-FR" sz="5600" dirty="0"/>
              <a:t>des endoscopes et de personnes intermédiaires participant au circuit des endoscopes engendre des dysfonctionnements répétés et augmente les risques</a:t>
            </a:r>
          </a:p>
          <a:p>
            <a:endParaRPr lang="fr-FR" sz="5600" dirty="0"/>
          </a:p>
          <a:p>
            <a:endParaRPr lang="fr-FR" sz="5600" dirty="0"/>
          </a:p>
          <a:p>
            <a:endParaRPr lang="fr-FR" sz="5600" dirty="0"/>
          </a:p>
          <a:p>
            <a:endParaRPr lang="fr-FR" sz="5600" dirty="0"/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endParaRPr lang="fr-FR" sz="5600" dirty="0"/>
          </a:p>
          <a:p>
            <a:pPr marL="0" indent="0">
              <a:buNone/>
            </a:pPr>
            <a:endParaRPr lang="fr-FR" sz="5600" dirty="0"/>
          </a:p>
        </p:txBody>
      </p:sp>
    </p:spTree>
    <p:extLst>
      <p:ext uri="{BB962C8B-B14F-4D97-AF65-F5344CB8AC3E}">
        <p14:creationId xmlns:p14="http://schemas.microsoft.com/office/powerpoint/2010/main" val="427479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Contexte Utilisation UU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941" y="1946992"/>
            <a:ext cx="8229600" cy="328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L’endoscopie à usage unique constitue une bonne alternative pour ces indications</a:t>
            </a:r>
          </a:p>
          <a:p>
            <a:pPr marL="0" indent="0">
              <a:buNone/>
            </a:pPr>
            <a:r>
              <a:rPr lang="fr-FR" sz="2000" dirty="0"/>
              <a:t>Demande des services de soins critiques de l’UU pour autonomisation et maladies infectieuses particulières (Ebola puis Covid 19 …)</a:t>
            </a:r>
          </a:p>
          <a:p>
            <a:pPr marL="0" indent="0">
              <a:buNone/>
            </a:pPr>
            <a:r>
              <a:rPr lang="fr-FR" sz="2000" dirty="0"/>
              <a:t>Offre industrielle: Axess Vision, Ambu</a:t>
            </a:r>
          </a:p>
          <a:p>
            <a:pPr marL="0" indent="0">
              <a:buNone/>
            </a:pPr>
            <a:r>
              <a:rPr lang="fr-FR" sz="1900" dirty="0"/>
              <a:t>Marché APHP: Ambu</a:t>
            </a:r>
          </a:p>
          <a:p>
            <a:pPr marL="0" indent="0">
              <a:buNone/>
            </a:pPr>
            <a:r>
              <a:rPr lang="fr-FR" sz="1900" dirty="0"/>
              <a:t>Endoscopes de plusieurs taille  entièrement à usage unique + moniteurs , les seuls compatibles avec l’offre de soins proposée à l’HEGP spécificité de la  chirurgie thoracique (utilisation de sonde sélective double lumière par les anesthésistes)</a:t>
            </a:r>
            <a:endParaRPr lang="fr-FR" sz="2000" dirty="0"/>
          </a:p>
          <a:p>
            <a:pPr marL="0" indent="0">
              <a:buNone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423485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54BD4-6541-44A4-ADF3-BA6154CF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C3BEBD-67F2-4AEF-9B6E-54EB9B29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400" dirty="0"/>
              <a:t>Etude économique et organisationnelle effectuée en collaboration avec la pharmacie</a:t>
            </a:r>
          </a:p>
          <a:p>
            <a:pPr marL="0" indent="0">
              <a:buNone/>
            </a:pPr>
            <a:r>
              <a:rPr lang="fr-FR" sz="1400" dirty="0"/>
              <a:t>Single use flexible bronchoscopes </a:t>
            </a:r>
            <a:r>
              <a:rPr lang="fr-FR" sz="1400" dirty="0" err="1"/>
              <a:t>compared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reusable</a:t>
            </a:r>
            <a:r>
              <a:rPr lang="fr-FR" sz="1400" dirty="0"/>
              <a:t> bronchoscopes: positive </a:t>
            </a:r>
            <a:r>
              <a:rPr lang="fr-FR" sz="1400" dirty="0" err="1"/>
              <a:t>organizational</a:t>
            </a:r>
            <a:r>
              <a:rPr lang="fr-FR" sz="1400" dirty="0"/>
              <a:t> impact but a </a:t>
            </a:r>
            <a:r>
              <a:rPr lang="fr-FR" sz="1400" dirty="0" err="1"/>
              <a:t>costly</a:t>
            </a:r>
            <a:r>
              <a:rPr lang="fr-FR" sz="1400" dirty="0"/>
              <a:t> solution</a:t>
            </a:r>
          </a:p>
          <a:p>
            <a:pPr marL="0" indent="0">
              <a:buNone/>
            </a:pP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Châteauvieux C, Farah L,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Guérot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E,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Wermert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D, Pineau J,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Prognon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P,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Borget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Martelli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N.</a:t>
            </a:r>
            <a:r>
              <a:rPr lang="fr-FR" sz="1400" b="1" i="0" dirty="0">
                <a:solidFill>
                  <a:srgbClr val="4D8055"/>
                </a:solidFill>
                <a:effectLst/>
                <a:latin typeface="BlinkMacSystemFont"/>
              </a:rPr>
              <a:t>J Eval Clin </a:t>
            </a:r>
            <a:r>
              <a:rPr lang="fr-FR" sz="1400" b="1" i="0" dirty="0" err="1">
                <a:solidFill>
                  <a:srgbClr val="4D8055"/>
                </a:solidFill>
                <a:effectLst/>
                <a:latin typeface="BlinkMacSystemFont"/>
              </a:rPr>
              <a:t>Pract</a:t>
            </a:r>
            <a:r>
              <a:rPr lang="fr-FR" sz="1400" b="0" i="0" dirty="0">
                <a:solidFill>
                  <a:srgbClr val="4D8055"/>
                </a:solidFill>
                <a:effectLst/>
                <a:latin typeface="BlinkMacSystemFont"/>
              </a:rPr>
              <a:t>. 2018 Jun;24(3):528-535. </a:t>
            </a:r>
            <a:r>
              <a:rPr lang="fr-FR" sz="1400" b="0" i="0" dirty="0" err="1">
                <a:solidFill>
                  <a:srgbClr val="4D8055"/>
                </a:solidFill>
                <a:effectLst/>
                <a:latin typeface="BlinkMacSystemFont"/>
              </a:rPr>
              <a:t>doi</a:t>
            </a:r>
            <a:r>
              <a:rPr lang="fr-FR" sz="1400" b="0" i="0" dirty="0">
                <a:solidFill>
                  <a:srgbClr val="4D8055"/>
                </a:solidFill>
                <a:effectLst/>
                <a:latin typeface="BlinkMacSystemFont"/>
              </a:rPr>
              <a:t>: 10.1111/jep.12904. Epub 2018 Mar 23.PMID: 29573067</a:t>
            </a:r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96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571C7-EF04-4F6E-BB21-AF32ADDC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/>
          <a:lstStyle/>
          <a:p>
            <a:pPr algn="ctr"/>
            <a:r>
              <a:rPr lang="fr-FR" sz="2800" b="0" dirty="0"/>
              <a:t>Critères d’Utilisation de la Gamme </a:t>
            </a:r>
            <a:r>
              <a:rPr lang="fr-FR" sz="2800" b="0" dirty="0" err="1"/>
              <a:t>Ambu</a:t>
            </a:r>
            <a:r>
              <a:rPr lang="fr-FR" sz="2800" b="0" dirty="0"/>
              <a:t> 4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D53A63-668B-4F7C-A90F-BA444AE94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498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 err="1"/>
              <a:t>Ambu</a:t>
            </a:r>
            <a:r>
              <a:rPr lang="fr-FR" dirty="0"/>
              <a:t> Large Orange  et Medium vert </a:t>
            </a:r>
          </a:p>
          <a:p>
            <a:r>
              <a:rPr lang="fr-FR" b="1" dirty="0"/>
              <a:t>Soins critiques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Capacité importante d’aspiration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Disponibilité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Simplicité d’utilisation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Canal opérateur permet tous les prélèvements courants : LBA, Brosse Protégée, Biopsies Bronchiques </a:t>
            </a:r>
          </a:p>
          <a:p>
            <a:r>
              <a:rPr lang="fr-FR" dirty="0" err="1"/>
              <a:t>Ambu</a:t>
            </a:r>
            <a:r>
              <a:rPr lang="fr-FR" dirty="0"/>
              <a:t> Gris Slim </a:t>
            </a:r>
          </a:p>
          <a:p>
            <a:r>
              <a:rPr lang="fr-FR" b="1" dirty="0"/>
              <a:t>Anesthésistes, </a:t>
            </a:r>
          </a:p>
          <a:p>
            <a:r>
              <a:rPr lang="fr-FR" b="1" dirty="0"/>
              <a:t>BLOC THORACIQUE ? </a:t>
            </a:r>
          </a:p>
          <a:p>
            <a:r>
              <a:rPr lang="fr-FR" dirty="0"/>
              <a:t>Intubation difficile, Sondes sélectives à double lumière </a:t>
            </a:r>
            <a:endParaRPr lang="fr-FR" b="1" dirty="0"/>
          </a:p>
          <a:p>
            <a:r>
              <a:rPr lang="fr-FR" dirty="0"/>
              <a:t>Cette gamme  ne remplace pas le </a:t>
            </a:r>
            <a:r>
              <a:rPr lang="fr-FR" dirty="0" err="1"/>
              <a:t>vidéoendoscopes</a:t>
            </a:r>
            <a:r>
              <a:rPr lang="fr-FR" dirty="0"/>
              <a:t> réutilisables pour les  pneumologues sur les plateaux techniques 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48395886-F274-45C7-9289-B92BB50F7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09" y="1447386"/>
            <a:ext cx="5399782" cy="2448272"/>
          </a:xfrm>
          <a:prstGeom prst="rect">
            <a:avLst/>
          </a:prstGeom>
        </p:spPr>
      </p:pic>
      <p:pic>
        <p:nvPicPr>
          <p:cNvPr id="2050" name="Picture 2" descr="Exclusion pulmonaire Intubation sélective">
            <a:extLst>
              <a:ext uri="{FF2B5EF4-FFF2-40B4-BE49-F238E27FC236}">
                <a16:creationId xmlns:a16="http://schemas.microsoft.com/office/drawing/2014/main" id="{43097F57-7A34-49F8-AA44-74B15536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44" y="399474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5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0EE89-E079-4922-9CFB-78163393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661"/>
            <a:ext cx="4114801" cy="1679155"/>
          </a:xfrm>
        </p:spPr>
        <p:txBody>
          <a:bodyPr/>
          <a:lstStyle/>
          <a:p>
            <a:r>
              <a:rPr lang="fr-FR" sz="2800" dirty="0"/>
              <a:t>Quid des pneumologues ?</a:t>
            </a:r>
            <a:br>
              <a:rPr lang="fr-FR" sz="2800" dirty="0"/>
            </a:br>
            <a:r>
              <a:rPr lang="fr-FR" sz="2400" b="0" dirty="0" err="1"/>
              <a:t>Vidéoendoscopies</a:t>
            </a:r>
            <a:r>
              <a:rPr lang="fr-FR" sz="2400" b="0" dirty="0"/>
              <a:t> bronchiques diagnostiques  avancées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995E0E-7994-47C2-8BB9-A6F53D5CD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1916832"/>
            <a:ext cx="3008313" cy="4691063"/>
          </a:xfrm>
        </p:spPr>
        <p:txBody>
          <a:bodyPr/>
          <a:lstStyle/>
          <a:p>
            <a:r>
              <a:rPr lang="fr-FR" sz="2000" dirty="0" err="1"/>
              <a:t>Vidéoendoscopes</a:t>
            </a:r>
            <a:r>
              <a:rPr lang="fr-FR" sz="2000" dirty="0"/>
              <a:t> ultrafins et leurs accessoires </a:t>
            </a:r>
          </a:p>
          <a:p>
            <a:r>
              <a:rPr lang="fr-FR" sz="2000" dirty="0" err="1"/>
              <a:t>Echoendoscopes</a:t>
            </a:r>
            <a:r>
              <a:rPr lang="fr-FR" sz="2000" dirty="0"/>
              <a:t> bronchiques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Appareils fragiles et coûteux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Voie d’abord des voies aériennes fondamentale </a:t>
            </a:r>
          </a:p>
          <a:p>
            <a:r>
              <a:rPr lang="fr-FR" sz="2000" dirty="0"/>
              <a:t>Pas d’UU pour ces techniques </a:t>
            </a:r>
          </a:p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DE116AD-E5D0-4971-9C4C-C2FEB25FE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87" y="1628800"/>
            <a:ext cx="2143125" cy="2143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F5F618-4BCA-4D7D-AE70-1192748A5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76808"/>
            <a:ext cx="1828800" cy="1219200"/>
          </a:xfrm>
          <a:prstGeom prst="rect">
            <a:avLst/>
          </a:prstGeom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BA42BD66-0635-4A16-A790-4FF632640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4244495"/>
            <a:ext cx="4514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693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80593-A917-43CE-9624-079BC38D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Quid des pneumologues ? </a:t>
            </a:r>
            <a:br>
              <a:rPr lang="fr-FR" sz="3600" dirty="0"/>
            </a:br>
            <a:r>
              <a:rPr lang="fr-FR" sz="2400" dirty="0"/>
              <a:t>Endoscopie interventionnelle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7D2573-4B0B-4E25-A116-B6A8AE3DB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95807"/>
            <a:ext cx="2530624" cy="2249217"/>
          </a:xfrm>
          <a:prstGeom prst="rect">
            <a:avLst/>
          </a:prstGeom>
        </p:spPr>
      </p:pic>
      <p:pic>
        <p:nvPicPr>
          <p:cNvPr id="5" name="Picture 6" descr="clipboard01">
            <a:extLst>
              <a:ext uri="{FF2B5EF4-FFF2-40B4-BE49-F238E27FC236}">
                <a16:creationId xmlns:a16="http://schemas.microsoft.com/office/drawing/2014/main" id="{8DE5A159-5311-4C73-AD11-25F356ED1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607494"/>
            <a:ext cx="1962889" cy="40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F02C4015-49EA-4F81-ADA0-68DF3ADA2F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5213920" y="1307152"/>
            <a:ext cx="3528392" cy="15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682A81-D123-4F9B-8877-27024C44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864096" cy="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8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CAF4A-EB25-42E3-8EF2-1A9715E7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fr-FR" sz="4400" dirty="0"/>
              <a:t>Endoscopie interventionnelle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461E4-5F28-43CE-89FB-65FDA3215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6" y="1166018"/>
            <a:ext cx="8229600" cy="4525963"/>
          </a:xfrm>
        </p:spPr>
        <p:txBody>
          <a:bodyPr/>
          <a:lstStyle/>
          <a:p>
            <a:r>
              <a:rPr lang="fr-FR" sz="2000" dirty="0"/>
              <a:t>L’endoscopie souple est couplée à l’endoscopie rigide </a:t>
            </a:r>
          </a:p>
          <a:p>
            <a:r>
              <a:rPr lang="fr-FR" sz="2000" dirty="0"/>
              <a:t>Nécessité de disponibilité et d’ergonomie dans les salles de bloc opératoire </a:t>
            </a:r>
          </a:p>
          <a:p>
            <a:r>
              <a:rPr lang="fr-FR" sz="2000" dirty="0"/>
              <a:t>Nécessité d’une image performante, de possibilité de captures d’images et vidéos </a:t>
            </a:r>
          </a:p>
          <a:p>
            <a:r>
              <a:rPr lang="fr-FR" sz="2000" dirty="0"/>
              <a:t>Nécessité d’un béquillage et d’un canal opérateur performant pour des accessoires à UU coûteux tels que les </a:t>
            </a:r>
            <a:r>
              <a:rPr lang="fr-FR" sz="2000" dirty="0" err="1"/>
              <a:t>cryosondes</a:t>
            </a:r>
            <a:r>
              <a:rPr lang="fr-FR" sz="2000" dirty="0"/>
              <a:t>, les sondes de </a:t>
            </a:r>
            <a:r>
              <a:rPr lang="fr-FR" sz="2000" dirty="0" err="1"/>
              <a:t>thermocoagulation</a:t>
            </a:r>
            <a:r>
              <a:rPr lang="fr-FR" sz="2000" dirty="0"/>
              <a:t>, de plasma argon, les systèmes de pose de valves </a:t>
            </a:r>
            <a:r>
              <a:rPr lang="fr-FR" sz="2000" dirty="0" err="1"/>
              <a:t>endobronchiques</a:t>
            </a:r>
            <a:r>
              <a:rPr lang="fr-FR" sz="2000" dirty="0"/>
              <a:t>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4BD401-6A68-4BE5-83C2-905A249AC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40" y="3810739"/>
            <a:ext cx="7416824" cy="30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6220F-D095-4CAF-B15A-141EE4F9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3610744" cy="1512168"/>
          </a:xfrm>
        </p:spPr>
        <p:txBody>
          <a:bodyPr/>
          <a:lstStyle/>
          <a:p>
            <a:r>
              <a:rPr lang="fr-FR" sz="2400" dirty="0"/>
              <a:t>Endoscopie interventionnelle</a:t>
            </a:r>
            <a:br>
              <a:rPr lang="fr-FR" sz="2400" dirty="0"/>
            </a:br>
            <a:r>
              <a:rPr lang="fr-FR" sz="2400" dirty="0"/>
              <a:t>Exemple des </a:t>
            </a:r>
            <a:r>
              <a:rPr lang="fr-FR" sz="2400" dirty="0" err="1"/>
              <a:t>cryobiopsies</a:t>
            </a:r>
            <a:r>
              <a:rPr lang="fr-FR" sz="2400" dirty="0"/>
              <a:t> pulmonaires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273BEF2-4BEE-422D-BEDE-386055F89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035938" cy="2232248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EBCE0B-29EE-4432-9DE1-06BC4AD3C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415" y="1730727"/>
            <a:ext cx="3008313" cy="4778203"/>
          </a:xfrm>
        </p:spPr>
        <p:txBody>
          <a:bodyPr/>
          <a:lstStyle/>
          <a:p>
            <a:r>
              <a:rPr lang="fr-FR" sz="1800" dirty="0"/>
              <a:t>Voie d’abord bronchoscope rigide </a:t>
            </a:r>
          </a:p>
          <a:p>
            <a:r>
              <a:rPr lang="fr-FR" sz="1800" dirty="0"/>
              <a:t>Chez l’adulte </a:t>
            </a:r>
            <a:r>
              <a:rPr lang="fr-FR" sz="1800" dirty="0" err="1"/>
              <a:t>cryosondes</a:t>
            </a:r>
            <a:r>
              <a:rPr lang="fr-FR" sz="1800" dirty="0"/>
              <a:t> de 1,7 mm à UU </a:t>
            </a:r>
          </a:p>
          <a:p>
            <a:endParaRPr lang="fr-FR" sz="1800" dirty="0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F30C761A-AB4E-4897-B076-43CD1960D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186214"/>
            <a:ext cx="3035938" cy="322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BBF50E-94ED-43E1-B4F1-C3CBD33E3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6" y="3645024"/>
            <a:ext cx="3035939" cy="28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2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B90B7-FB62-43D1-B8C2-34592432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 Endoscopie Bronchique </a:t>
            </a:r>
            <a:br>
              <a:rPr lang="fr-FR" dirty="0"/>
            </a:br>
            <a:r>
              <a:rPr lang="fr-FR" dirty="0"/>
              <a:t> </a:t>
            </a:r>
            <a:r>
              <a:rPr lang="fr-FR" sz="3200" dirty="0"/>
              <a:t>Killian 1897</a:t>
            </a:r>
            <a:r>
              <a:rPr lang="fr-FR" dirty="0"/>
              <a:t>	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B79DA4-4486-4312-8A75-0D1EA162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38151"/>
            <a:ext cx="360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B6A800-36F1-4EC6-87A6-BD1FB176A5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68" y="2204863"/>
            <a:ext cx="5443920" cy="315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51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E5047-D5D6-41A3-93EA-6E3EAFAB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Déplacement du pneumologue dans les unités de soins critiques et les blocs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BC100F-76FF-4173-8298-9AE5583B7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r>
              <a:rPr lang="fr-FR" sz="1600" dirty="0"/>
              <a:t>Autonomie de l’opérateur pas de nécessité d’un accompagnement par une IDE</a:t>
            </a:r>
          </a:p>
        </p:txBody>
      </p:sp>
      <p:pic>
        <p:nvPicPr>
          <p:cNvPr id="5" name="Picture 2" descr="Ambu® aView™ 2 Advance">
            <a:extLst>
              <a:ext uri="{FF2B5EF4-FFF2-40B4-BE49-F238E27FC236}">
                <a16:creationId xmlns:a16="http://schemas.microsoft.com/office/drawing/2014/main" id="{1FAB27EC-00C4-4FCF-B627-73051459BE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2369364" cy="24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lipboard01">
            <a:extLst>
              <a:ext uri="{FF2B5EF4-FFF2-40B4-BE49-F238E27FC236}">
                <a16:creationId xmlns:a16="http://schemas.microsoft.com/office/drawing/2014/main" id="{3D7A880B-CD21-4718-AED3-188D28EF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764704"/>
            <a:ext cx="3309041" cy="502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22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6F54E-7019-46A5-AED6-94C7CDDE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 l’UU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8B750-A08B-4F24-B689-D305A2CC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04" y="1556792"/>
            <a:ext cx="8229600" cy="4525963"/>
          </a:xfrm>
        </p:spPr>
        <p:txBody>
          <a:bodyPr/>
          <a:lstStyle/>
          <a:p>
            <a:r>
              <a:rPr lang="fr-FR" dirty="0"/>
              <a:t>Dépendant de chaque structure </a:t>
            </a:r>
          </a:p>
          <a:p>
            <a:pPr marL="457200" lvl="1" indent="0">
              <a:buNone/>
            </a:pPr>
            <a:r>
              <a:rPr lang="fr-FR" dirty="0"/>
              <a:t>		Spécialités, organisations  et volume d’activité </a:t>
            </a:r>
          </a:p>
          <a:p>
            <a:r>
              <a:rPr lang="fr-FR" dirty="0"/>
              <a:t>Evaluation médico économique nécessaire </a:t>
            </a:r>
          </a:p>
          <a:p>
            <a:r>
              <a:rPr lang="fr-FR" dirty="0"/>
              <a:t>Travailler sur le cycle de vie des endoscopes à UU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7D49AE01-FA39-48BE-A872-95FFE75C0C56}"/>
              </a:ext>
            </a:extLst>
          </p:cNvPr>
          <p:cNvSpPr/>
          <p:nvPr/>
        </p:nvSpPr>
        <p:spPr>
          <a:xfrm>
            <a:off x="1187624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05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FAB1E-A592-4ADD-AFE9-48BD5A5C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656184"/>
          </a:xfrm>
        </p:spPr>
        <p:txBody>
          <a:bodyPr/>
          <a:lstStyle/>
          <a:p>
            <a:r>
              <a:rPr lang="fr-FR" dirty="0"/>
              <a:t>Historique Endoscopie Bronchique </a:t>
            </a:r>
            <a:br>
              <a:rPr lang="fr-FR" dirty="0"/>
            </a:br>
            <a:r>
              <a:rPr lang="fr-FR" sz="3200" dirty="0"/>
              <a:t>Premiers endoscopes souples 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Ikeda 1967</a:t>
            </a: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4272D66B-2295-4F09-9E1B-7C12C16CB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916832"/>
            <a:ext cx="37444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53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5F267-A44C-49AD-B91E-32219C61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D03DC-2376-4E90-B199-95EEB10A4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Années 80-90 essor des prélèvements endo bronchiques diagnostiques en fibroscopie souple : biopsies, lavage bronchoalvéolaire …</a:t>
            </a:r>
          </a:p>
          <a:p>
            <a:endParaRPr lang="fr-FR" sz="2000" dirty="0"/>
          </a:p>
          <a:p>
            <a:r>
              <a:rPr lang="fr-FR" sz="2000" dirty="0"/>
              <a:t>Années 80 réapparition en chirurgie thoracique de  l’endoscopie rigide  à visée interventionnelle première utilisations du Laser pour la désobstruction endoluminale</a:t>
            </a:r>
          </a:p>
          <a:p>
            <a:endParaRPr lang="fr-FR" sz="2000" dirty="0"/>
          </a:p>
          <a:p>
            <a:r>
              <a:rPr lang="fr-FR" sz="2000" dirty="0"/>
              <a:t>1987 Mise au point  par Dumon à Marseille des endoprothèses en silicone </a:t>
            </a:r>
          </a:p>
        </p:txBody>
      </p:sp>
    </p:spTree>
    <p:extLst>
      <p:ext uri="{BB962C8B-B14F-4D97-AF65-F5344CB8AC3E}">
        <p14:creationId xmlns:p14="http://schemas.microsoft.com/office/powerpoint/2010/main" val="363622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5719C-9808-4678-A60E-AA91B691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Bronchoscope Rigide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9429DB2-EF04-4AC4-9036-67FEB07A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127" y="1389443"/>
            <a:ext cx="2824674" cy="376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5746C773-1670-4740-84A4-28F7313F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3482" y="4077071"/>
            <a:ext cx="5688631" cy="218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F22373D-322D-41A0-9F83-4259BBFF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Canal opérateur plus efficace pour l’aspiration </a:t>
            </a:r>
          </a:p>
          <a:p>
            <a:pPr marL="0" indent="0">
              <a:buNone/>
            </a:pPr>
            <a:r>
              <a:rPr lang="fr-FR" sz="1800" dirty="0"/>
              <a:t>des sécrétions et des débris, permet de travailler avec </a:t>
            </a:r>
          </a:p>
          <a:p>
            <a:pPr marL="0" indent="0">
              <a:buNone/>
            </a:pPr>
            <a:r>
              <a:rPr lang="fr-FR" sz="1800" dirty="0"/>
              <a:t>plusieurs instruments en même temps </a:t>
            </a:r>
          </a:p>
          <a:p>
            <a:pPr marL="0" indent="0">
              <a:buNone/>
            </a:pPr>
            <a:r>
              <a:rPr lang="fr-FR" sz="1800" dirty="0"/>
              <a:t>Permet la pose de prothèses, retrait de corps étrangers,</a:t>
            </a:r>
          </a:p>
          <a:p>
            <a:pPr marL="0" indent="0">
              <a:buNone/>
            </a:pPr>
            <a:r>
              <a:rPr lang="fr-FR" sz="1800" dirty="0"/>
              <a:t>désobstruction des tumeurs bronchiques proximales,</a:t>
            </a:r>
          </a:p>
          <a:p>
            <a:pPr marL="0" indent="0">
              <a:buNone/>
            </a:pPr>
            <a:r>
              <a:rPr lang="fr-FR" sz="1800" dirty="0"/>
              <a:t>de dilater des sténoses …</a:t>
            </a:r>
          </a:p>
          <a:p>
            <a:pPr marL="0" indent="0">
              <a:buNone/>
            </a:pPr>
            <a:r>
              <a:rPr lang="fr-FR" sz="1800" dirty="0"/>
              <a:t>Bec du bronchoscope tranchant utilisé pour débrider </a:t>
            </a:r>
          </a:p>
          <a:p>
            <a:pPr marL="0" indent="0">
              <a:buNone/>
            </a:pPr>
            <a:r>
              <a:rPr lang="fr-FR" sz="1800" dirty="0"/>
              <a:t>Procédure « à risque »</a:t>
            </a:r>
          </a:p>
        </p:txBody>
      </p:sp>
    </p:spTree>
    <p:extLst>
      <p:ext uri="{BB962C8B-B14F-4D97-AF65-F5344CB8AC3E}">
        <p14:creationId xmlns:p14="http://schemas.microsoft.com/office/powerpoint/2010/main" val="72306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ENDOSCOPIE BRONCHIQUE SOUPLE</a:t>
            </a:r>
          </a:p>
        </p:txBody>
      </p:sp>
      <p:pic>
        <p:nvPicPr>
          <p:cNvPr id="13314" name="Picture 5" descr="Figure%209%20Voie%20de%20passage%20d%27un%20bronchosc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349500"/>
            <a:ext cx="4486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32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/>
              <a:t>BRONCHOSCOPIE SOUPLE </a:t>
            </a:r>
            <a:br>
              <a:rPr lang="fr-FR" sz="4000" dirty="0"/>
            </a:br>
            <a:r>
              <a:rPr lang="fr-FR" sz="3200" dirty="0"/>
              <a:t>avec quel matériel ?</a:t>
            </a:r>
          </a:p>
        </p:txBody>
      </p:sp>
      <p:pic>
        <p:nvPicPr>
          <p:cNvPr id="20482" name="Picture 15" descr="FibroscopeBronch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172021"/>
            <a:ext cx="4238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6"/>
          <p:cNvSpPr txBox="1">
            <a:spLocks noChangeArrowheads="1"/>
          </p:cNvSpPr>
          <p:nvPr/>
        </p:nvSpPr>
        <p:spPr bwMode="auto">
          <a:xfrm>
            <a:off x="2124075" y="1700213"/>
            <a:ext cx="6069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Bronchoscope optique (Fibres) historiquement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9CE107-B305-4E82-A1FE-F14064E2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232843"/>
            <a:ext cx="3096344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/>
              <a:t>BRONCHOSCOPIE SOUPLE </a:t>
            </a:r>
            <a:br>
              <a:rPr lang="fr-FR" sz="4000" dirty="0"/>
            </a:br>
            <a:r>
              <a:rPr lang="fr-FR" sz="3200" dirty="0"/>
              <a:t>avec quel matériel ?</a:t>
            </a:r>
          </a:p>
        </p:txBody>
      </p:sp>
      <p:pic>
        <p:nvPicPr>
          <p:cNvPr id="21507" name="Picture 6" descr="clipboard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2420938"/>
            <a:ext cx="1905000" cy="3810000"/>
          </a:xfrm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763688" y="1630226"/>
            <a:ext cx="46430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alibri" pitchFamily="34" charset="0"/>
              </a:rPr>
              <a:t>Videobronchoscope</a:t>
            </a:r>
            <a:r>
              <a:rPr lang="fr-FR" sz="2400" dirty="0">
                <a:latin typeface="Calibri" pitchFamily="34" charset="0"/>
              </a:rPr>
              <a:t>   </a:t>
            </a:r>
          </a:p>
          <a:p>
            <a:pPr algn="l"/>
            <a:r>
              <a:rPr lang="fr-FR" sz="1800" b="0" i="0" u="none" strike="noStrike" baseline="0" dirty="0">
                <a:latin typeface="TrebuchetMS"/>
              </a:rPr>
              <a:t>Tube :</a:t>
            </a:r>
          </a:p>
          <a:p>
            <a:pPr algn="l"/>
            <a:r>
              <a:rPr lang="fr-FR" sz="1800" b="0" i="0" u="none" strike="noStrike" baseline="0" dirty="0">
                <a:latin typeface="TrebuchetMS"/>
              </a:rPr>
              <a:t>Diamètre externe de 3 à 6 mm</a:t>
            </a:r>
          </a:p>
          <a:p>
            <a:pPr algn="l"/>
            <a:r>
              <a:rPr lang="fr-FR" sz="1800" b="0" i="0" u="none" strike="noStrike" baseline="0" dirty="0">
                <a:latin typeface="TrebuchetMS"/>
              </a:rPr>
              <a:t>Canal opérateur : 1,2 à 2,8 mm</a:t>
            </a:r>
            <a:endParaRPr lang="fr-FR" sz="2400" dirty="0">
              <a:latin typeface="Calibri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EC9B84-507B-497F-9C32-0DEE89BA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35476"/>
            <a:ext cx="4464496" cy="32458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000" dirty="0"/>
              <a:t>BRONCHOSCOPIE SOUPLE AVANCEE</a:t>
            </a:r>
            <a:br>
              <a:rPr lang="fr-FR" sz="4000" dirty="0"/>
            </a:br>
            <a:r>
              <a:rPr lang="fr-FR" sz="4000" dirty="0"/>
              <a:t>Abord du </a:t>
            </a:r>
            <a:r>
              <a:rPr lang="fr-FR" sz="4000" dirty="0" err="1"/>
              <a:t>médiasin</a:t>
            </a:r>
            <a:r>
              <a:rPr lang="fr-FR" sz="4000" dirty="0"/>
              <a:t> </a:t>
            </a:r>
            <a:endParaRPr lang="fr-FR" sz="3200" dirty="0"/>
          </a:p>
        </p:txBody>
      </p:sp>
      <p:pic>
        <p:nvPicPr>
          <p:cNvPr id="22530" name="Picture 4" descr="endoech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262336"/>
            <a:ext cx="3990975" cy="4191000"/>
          </a:xfrm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471863" y="148431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 err="1">
                <a:latin typeface="Calibri" pitchFamily="34" charset="0"/>
              </a:rPr>
              <a:t>Echoendoscope</a:t>
            </a:r>
            <a:endParaRPr lang="fr-FR" sz="2400" dirty="0">
              <a:latin typeface="Calibri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40C11B-551E-4612-8FCF-B6FA13B56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933" y="945840"/>
            <a:ext cx="2952328" cy="2375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941499-3185-4D7E-A689-22B9F97E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429000"/>
            <a:ext cx="2989006" cy="3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549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877</Words>
  <Application>Microsoft Office PowerPoint</Application>
  <PresentationFormat>Affichage à l'écran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BlinkMacSystemFont</vt:lpstr>
      <vt:lpstr>Calibri</vt:lpstr>
      <vt:lpstr>TrebuchetMS</vt:lpstr>
      <vt:lpstr>Thème Office</vt:lpstr>
      <vt:lpstr>  ATELIERS DISPOSITIFS MEDICAUX  APHIF Jeudi 26 Mars 2026</vt:lpstr>
      <vt:lpstr>Historique Endoscopie Bronchique   Killian 1897 </vt:lpstr>
      <vt:lpstr>Historique Endoscopie Bronchique  Premiers endoscopes souples  Ikeda 1967</vt:lpstr>
      <vt:lpstr>Historique</vt:lpstr>
      <vt:lpstr>Le Bronchoscope Rigide </vt:lpstr>
      <vt:lpstr>ENDOSCOPIE BRONCHIQUE SOUPLE</vt:lpstr>
      <vt:lpstr>BRONCHOSCOPIE SOUPLE  avec quel matériel ?</vt:lpstr>
      <vt:lpstr>BRONCHOSCOPIE SOUPLE  avec quel matériel ?</vt:lpstr>
      <vt:lpstr>BRONCHOSCOPIE SOUPLE AVANCEE Abord du médiasin </vt:lpstr>
      <vt:lpstr>Limites du videobronchoscope : poumon périphérique  </vt:lpstr>
      <vt:lpstr>Vidéoendoscopes ultrafin </vt:lpstr>
      <vt:lpstr>Contexte Utilisation UU HEGP 2015</vt:lpstr>
      <vt:lpstr>Contexte Utilisation UU</vt:lpstr>
      <vt:lpstr>Evaluation </vt:lpstr>
      <vt:lpstr>Critères d’Utilisation de la Gamme Ambu 4 </vt:lpstr>
      <vt:lpstr>Quid des pneumologues ? Vidéoendoscopies bronchiques diagnostiques  avancées </vt:lpstr>
      <vt:lpstr>Quid des pneumologues ?  Endoscopie interventionnelle </vt:lpstr>
      <vt:lpstr>Endoscopie interventionnelle</vt:lpstr>
      <vt:lpstr>Endoscopie interventionnelle Exemple des cryobiopsies pulmonaires </vt:lpstr>
      <vt:lpstr>Déplacement du pneumologue dans les unités de soins critiques et les blocs </vt:lpstr>
      <vt:lpstr>Choix de l’UU</vt:lpstr>
    </vt:vector>
  </TitlesOfParts>
  <Company>GH09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ENDOSCOPIE BRONCHIQUE SOUPLE</dc:title>
  <dc:creator>Christine LORUT</dc:creator>
  <cp:lastModifiedBy>DUPONT Lea</cp:lastModifiedBy>
  <cp:revision>60</cp:revision>
  <dcterms:created xsi:type="dcterms:W3CDTF">2014-11-07T10:51:01Z</dcterms:created>
  <dcterms:modified xsi:type="dcterms:W3CDTF">2026-03-30T07:31:17Z</dcterms:modified>
</cp:coreProperties>
</file>