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147482432" r:id="rId2"/>
    <p:sldId id="2147482434" r:id="rId3"/>
    <p:sldId id="2147482446" r:id="rId4"/>
    <p:sldId id="2147482443" r:id="rId5"/>
    <p:sldId id="2147482452" r:id="rId6"/>
    <p:sldId id="2147482450" r:id="rId7"/>
    <p:sldId id="2147482451" r:id="rId8"/>
    <p:sldId id="2147482444" r:id="rId9"/>
    <p:sldId id="2147482445" r:id="rId10"/>
    <p:sldId id="2147482448" r:id="rId11"/>
    <p:sldId id="2147482447" r:id="rId12"/>
    <p:sldId id="2147482433" r:id="rId13"/>
    <p:sldId id="2147482440" r:id="rId14"/>
    <p:sldId id="2147482438" r:id="rId15"/>
    <p:sldId id="2147482435" r:id="rId16"/>
    <p:sldId id="2147482436" r:id="rId17"/>
    <p:sldId id="2147482439" r:id="rId18"/>
    <p:sldId id="2147482441" r:id="rId19"/>
    <p:sldId id="2147482437" r:id="rId20"/>
    <p:sldId id="2147482442" r:id="rId21"/>
    <p:sldId id="2147482454" r:id="rId22"/>
    <p:sldId id="590" r:id="rId23"/>
    <p:sldId id="2147482456" r:id="rId24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Bunel" initials="LB" lastIdx="7" clrIdx="0">
    <p:extLst>
      <p:ext uri="{19B8F6BF-5375-455C-9EA6-DF929625EA0E}">
        <p15:presenceInfo xmlns:p15="http://schemas.microsoft.com/office/powerpoint/2012/main" userId="S::bunel_laurent@lilly.com::4b7b5182-ada2-4fd4-88b6-a6cde0f19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58D"/>
    <a:srgbClr val="54CCCD"/>
    <a:srgbClr val="70AD47"/>
    <a:srgbClr val="48BB4F"/>
    <a:srgbClr val="2F5597"/>
    <a:srgbClr val="5D2787"/>
    <a:srgbClr val="5B9BD5"/>
    <a:srgbClr val="9CB4C7"/>
    <a:srgbClr val="FFFFFF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9" autoAdjust="0"/>
    <p:restoredTop sz="79923" autoAdjust="0"/>
  </p:normalViewPr>
  <p:slideViewPr>
    <p:cSldViewPr snapToGrid="0">
      <p:cViewPr varScale="1">
        <p:scale>
          <a:sx n="92" d="100"/>
          <a:sy n="92" d="100"/>
        </p:scale>
        <p:origin x="10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ssmartin\Documents\GRETAH\Statse&#769;tudesETSvtravail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ssmartin\Library\Mobile%20Documents\com~apple~CloudDocs\Doctorat\The&#768;se\Etude%20GRETAH\Article\Anciennes%20versions\Statse&#769;tudesETSvtravail5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EGP\DM\Impact%20organisationnel\Fibroscopes%20bronchiques\Radar%20IO%20021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63273961315494"/>
          <c:y val="0.11778720322725807"/>
          <c:w val="0.500668313952636"/>
          <c:h val="0.760118477232197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F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F4-4C65-9516-34B3061AD774}"/>
              </c:ext>
            </c:extLst>
          </c:dPt>
          <c:dPt>
            <c:idx val="1"/>
            <c:bubble3D val="0"/>
            <c:spPr>
              <a:solidFill>
                <a:srgbClr val="08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F4-4C65-9516-34B3061AD774}"/>
              </c:ext>
            </c:extLst>
          </c:dPt>
          <c:dPt>
            <c:idx val="2"/>
            <c:bubble3D val="0"/>
            <c:spPr>
              <a:solidFill>
                <a:srgbClr val="F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F4-4C65-9516-34B3061AD774}"/>
              </c:ext>
            </c:extLst>
          </c:dPt>
          <c:dLbls>
            <c:dLbl>
              <c:idx val="1"/>
              <c:layout>
                <c:manualLayout>
                  <c:x val="0.14400516275582856"/>
                  <c:y val="-0.180967517071724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F4-4C65-9516-34B3061AD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Etablissement!$A$8:$A$10</c:f>
              <c:strCache>
                <c:ptCount val="3"/>
                <c:pt idx="0">
                  <c:v>CHR/U</c:v>
                </c:pt>
                <c:pt idx="1">
                  <c:v>CH</c:v>
                </c:pt>
                <c:pt idx="2">
                  <c:v>ESPIC</c:v>
                </c:pt>
              </c:strCache>
            </c:strRef>
          </c:cat>
          <c:val>
            <c:numRef>
              <c:f>Etablissement!$B$8:$B$10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F4-4C65-9516-34B3061AD77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186489648586595"/>
          <c:y val="0.32269269357771363"/>
          <c:w val="0.2400332031078187"/>
          <c:h val="0.45138713236283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FFFFFF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IV!$C$20:$C$28</c:f>
              <c:strCache>
                <c:ptCount val="9"/>
                <c:pt idx="0">
                  <c:v>Autres</c:v>
                </c:pt>
                <c:pt idx="1">
                  <c:v>Données d'impact patient</c:v>
                </c:pt>
                <c:pt idx="2">
                  <c:v>Données cliniques non spécifiques</c:v>
                </c:pt>
                <c:pt idx="3">
                  <c:v>Données de matériovigilance</c:v>
                </c:pt>
                <c:pt idx="4">
                  <c:v>Données de vie réelle</c:v>
                </c:pt>
                <c:pt idx="5">
                  <c:v>Données d'impact stratégique</c:v>
                </c:pt>
                <c:pt idx="6">
                  <c:v>Données d'impact organisationnel</c:v>
                </c:pt>
                <c:pt idx="7">
                  <c:v>Données cliniques spécifiques</c:v>
                </c:pt>
                <c:pt idx="8">
                  <c:v>Données économiques</c:v>
                </c:pt>
              </c:strCache>
            </c:strRef>
          </c:cat>
          <c:val>
            <c:numRef>
              <c:f>IV!$E$20:$E$28</c:f>
              <c:numCache>
                <c:formatCode>0%</c:formatCode>
                <c:ptCount val="9"/>
                <c:pt idx="0">
                  <c:v>0.05</c:v>
                </c:pt>
                <c:pt idx="1">
                  <c:v>0.4</c:v>
                </c:pt>
                <c:pt idx="2">
                  <c:v>0.5</c:v>
                </c:pt>
                <c:pt idx="3">
                  <c:v>0.51666666666666672</c:v>
                </c:pt>
                <c:pt idx="4">
                  <c:v>0.58333333333333337</c:v>
                </c:pt>
                <c:pt idx="5">
                  <c:v>0.68333333333333335</c:v>
                </c:pt>
                <c:pt idx="6">
                  <c:v>0.9</c:v>
                </c:pt>
                <c:pt idx="7">
                  <c:v>0.98333333333333328</c:v>
                </c:pt>
                <c:pt idx="8">
                  <c:v>0.98333333333333328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5-44E0-AF27-84464C7D18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19104368"/>
        <c:axId val="2118971920"/>
      </c:barChart>
      <c:catAx>
        <c:axId val="211910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8971920"/>
        <c:crosses val="autoZero"/>
        <c:auto val="1"/>
        <c:lblAlgn val="ctr"/>
        <c:lblOffset val="100"/>
        <c:noMultiLvlLbl val="0"/>
      </c:catAx>
      <c:valAx>
        <c:axId val="2118971920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910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69704251914699"/>
          <c:y val="0.130564431480749"/>
          <c:w val="0.42392731868872502"/>
          <c:h val="0.709817231590118"/>
        </c:manualLayout>
      </c:layout>
      <c:radarChart>
        <c:radarStyle val="marker"/>
        <c:varyColors val="0"/>
        <c:ser>
          <c:idx val="0"/>
          <c:order val="0"/>
          <c:tx>
            <c:strRef>
              <c:f>Feuil2!$C$1</c:f>
              <c:strCache>
                <c:ptCount val="1"/>
                <c:pt idx="0">
                  <c:v>Usage multiple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0-4586-9E70-E46AF5950D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80-4586-9E70-E46AF5950D7F}"/>
                </c:ext>
              </c:extLst>
            </c:dLbl>
            <c:dLbl>
              <c:idx val="2"/>
              <c:layout>
                <c:manualLayout>
                  <c:x val="-3.1701627046729998E-2"/>
                  <c:y val="-9.66172413573067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80-4586-9E70-E46AF5950D7F}"/>
                </c:ext>
              </c:extLst>
            </c:dLbl>
            <c:dLbl>
              <c:idx val="3"/>
              <c:layout>
                <c:manualLayout>
                  <c:x val="-1.67832143188570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1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80-4586-9E70-E46AF5950D7F}"/>
                </c:ext>
              </c:extLst>
            </c:dLbl>
            <c:dLbl>
              <c:idx val="4"/>
              <c:layout>
                <c:manualLayout>
                  <c:x val="-1.3053611136888899E-2"/>
                  <c:y val="-1.8445322793148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80-4586-9E70-E46AF5950D7F}"/>
                </c:ext>
              </c:extLst>
            </c:dLbl>
            <c:dLbl>
              <c:idx val="5"/>
              <c:layout>
                <c:manualLayout>
                  <c:x val="0"/>
                  <c:y val="-5.0065876152832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80-4586-9E70-E46AF5950D7F}"/>
                </c:ext>
              </c:extLst>
            </c:dLbl>
            <c:dLbl>
              <c:idx val="6"/>
              <c:layout>
                <c:manualLayout>
                  <c:x val="-5.5944047729523296E-3"/>
                  <c:y val="-3.162055335968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80-4586-9E70-E46AF5950D7F}"/>
                </c:ext>
              </c:extLst>
            </c:dLbl>
            <c:dLbl>
              <c:idx val="7"/>
              <c:layout>
                <c:manualLayout>
                  <c:x val="0"/>
                  <c:y val="-3.162055335968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80-4586-9E70-E46AF5950D7F}"/>
                </c:ext>
              </c:extLst>
            </c:dLbl>
            <c:dLbl>
              <c:idx val="8"/>
              <c:layout>
                <c:manualLayout>
                  <c:x val="1.30536111368888E-2"/>
                  <c:y val="-3.4255599472990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1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80-4586-9E70-E46AF5950D7F}"/>
                </c:ext>
              </c:extLst>
            </c:dLbl>
            <c:dLbl>
              <c:idx val="9"/>
              <c:layout>
                <c:manualLayout>
                  <c:x val="2.23776190918093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1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80-4586-9E70-E46AF5950D7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80-4586-9E70-E46AF5950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Feuil2!$B$2:$B$13</c:f>
              <c:strCache>
                <c:ptCount val="12"/>
                <c:pt idx="0">
                  <c:v>Processus de travail ou production de soins</c:v>
                </c:pt>
                <c:pt idx="1">
                  <c:v>Parcours de prise en charge</c:v>
                </c:pt>
                <c:pt idx="2">
                  <c:v>Flux de patients</c:v>
                </c:pt>
                <c:pt idx="3">
                  <c:v>Type et niveau d'implication du patient/aidant</c:v>
                </c:pt>
                <c:pt idx="4">
                  <c:v>Besoin de formation et compétences des acteurs professionnels</c:v>
                </c:pt>
                <c:pt idx="5">
                  <c:v>Coopérations et modes de communication</c:v>
                </c:pt>
                <c:pt idx="6">
                  <c:v>Modalités de suivi et vigilance</c:v>
                </c:pt>
                <c:pt idx="7">
                  <c:v>Sécurité et conditions de travail</c:v>
                </c:pt>
                <c:pt idx="8">
                  <c:v>Accessibilité au soin</c:v>
                </c:pt>
                <c:pt idx="9">
                  <c:v>Allocation budgétaire</c:v>
                </c:pt>
                <c:pt idx="10">
                  <c:v>Conception architecturale et infrastructure</c:v>
                </c:pt>
                <c:pt idx="11">
                  <c:v>Circuit logistique</c:v>
                </c:pt>
              </c:strCache>
            </c:strRef>
          </c:cat>
          <c:val>
            <c:numRef>
              <c:f>Feuil2!$C$2:$C$13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0.28571428571428598</c:v>
                </c:pt>
                <c:pt idx="5">
                  <c:v>0.42857142857142899</c:v>
                </c:pt>
                <c:pt idx="6">
                  <c:v>0.28571428571428598</c:v>
                </c:pt>
                <c:pt idx="7">
                  <c:v>0.28571428571428598</c:v>
                </c:pt>
                <c:pt idx="8">
                  <c:v>0.5</c:v>
                </c:pt>
                <c:pt idx="9">
                  <c:v>0.5</c:v>
                </c:pt>
                <c:pt idx="10">
                  <c:v>0.28571428571428598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80-4586-9E70-E46AF5950D7F}"/>
            </c:ext>
          </c:extLst>
        </c:ser>
        <c:ser>
          <c:idx val="1"/>
          <c:order val="1"/>
          <c:tx>
            <c:strRef>
              <c:f>Feuil2!$D$1</c:f>
              <c:strCache>
                <c:ptCount val="1"/>
                <c:pt idx="0">
                  <c:v>Usage unique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4592063639363796E-3"/>
                  <c:y val="8.9591567852437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80-4586-9E70-E46AF5950D7F}"/>
                </c:ext>
              </c:extLst>
            </c:dLbl>
            <c:dLbl>
              <c:idx val="1"/>
              <c:layout>
                <c:manualLayout>
                  <c:x val="-4.4755238183618803E-2"/>
                  <c:y val="7.9051383399209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80-4586-9E70-E46AF5950D7F}"/>
                </c:ext>
              </c:extLst>
            </c:dLbl>
            <c:dLbl>
              <c:idx val="2"/>
              <c:layout>
                <c:manualLayout>
                  <c:x val="-2.05128175008252E-2"/>
                  <c:y val="6.587615283267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80-4586-9E70-E46AF5950D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80-4586-9E70-E46AF5950D7F}"/>
                </c:ext>
              </c:extLst>
            </c:dLbl>
            <c:dLbl>
              <c:idx val="4"/>
              <c:layout>
                <c:manualLayout>
                  <c:x val="-1.1188809545904701E-2"/>
                  <c:y val="-2.635046113306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B80-4586-9E70-E46AF5950D7F}"/>
                </c:ext>
              </c:extLst>
            </c:dLbl>
            <c:dLbl>
              <c:idx val="5"/>
              <c:layout>
                <c:manualLayout>
                  <c:x val="-1.8648015909841799E-3"/>
                  <c:y val="-2.898550724637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80-4586-9E70-E46AF5950D7F}"/>
                </c:ext>
              </c:extLst>
            </c:dLbl>
            <c:dLbl>
              <c:idx val="6"/>
              <c:layout>
                <c:manualLayout>
                  <c:x val="0"/>
                  <c:y val="-3.6890645586297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B80-4586-9E70-E46AF5950D7F}"/>
                </c:ext>
              </c:extLst>
            </c:dLbl>
            <c:dLbl>
              <c:idx val="7"/>
              <c:layout>
                <c:manualLayout>
                  <c:x val="9.3240079549205494E-3"/>
                  <c:y val="-2.3715415019762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B80-4586-9E70-E46AF5950D7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B80-4586-9E70-E46AF5950D7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B80-4586-9E70-E46AF5950D7F}"/>
                </c:ext>
              </c:extLst>
            </c:dLbl>
            <c:dLbl>
              <c:idx val="10"/>
              <c:layout>
                <c:manualLayout>
                  <c:x val="1.1188809545904701E-2"/>
                  <c:y val="1.58102766798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B80-4586-9E70-E46AF5950D7F}"/>
                </c:ext>
              </c:extLst>
            </c:dLbl>
            <c:dLbl>
              <c:idx val="11"/>
              <c:layout>
                <c:manualLayout>
                  <c:x val="5.0349642956570899E-2"/>
                  <c:y val="7.9051383399209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B80-4586-9E70-E46AF5950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Feuil2!$B$2:$B$13</c:f>
              <c:strCache>
                <c:ptCount val="12"/>
                <c:pt idx="0">
                  <c:v>Processus de travail ou production de soins</c:v>
                </c:pt>
                <c:pt idx="1">
                  <c:v>Parcours de prise en charge</c:v>
                </c:pt>
                <c:pt idx="2">
                  <c:v>Flux de patients</c:v>
                </c:pt>
                <c:pt idx="3">
                  <c:v>Type et niveau d'implication du patient/aidant</c:v>
                </c:pt>
                <c:pt idx="4">
                  <c:v>Besoin de formation et compétences des acteurs professionnels</c:v>
                </c:pt>
                <c:pt idx="5">
                  <c:v>Coopérations et modes de communication</c:v>
                </c:pt>
                <c:pt idx="6">
                  <c:v>Modalités de suivi et vigilance</c:v>
                </c:pt>
                <c:pt idx="7">
                  <c:v>Sécurité et conditions de travail</c:v>
                </c:pt>
                <c:pt idx="8">
                  <c:v>Accessibilité au soin</c:v>
                </c:pt>
                <c:pt idx="9">
                  <c:v>Allocation budgétaire</c:v>
                </c:pt>
                <c:pt idx="10">
                  <c:v>Conception architecturale et infrastructure</c:v>
                </c:pt>
                <c:pt idx="11">
                  <c:v>Circuit logistique</c:v>
                </c:pt>
              </c:strCache>
            </c:strRef>
          </c:cat>
          <c:val>
            <c:numRef>
              <c:f>Feuil2!$D$2:$D$13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0.5</c:v>
                </c:pt>
                <c:pt idx="4">
                  <c:v>0.71428571428571397</c:v>
                </c:pt>
                <c:pt idx="5">
                  <c:v>0.57142857142857195</c:v>
                </c:pt>
                <c:pt idx="6">
                  <c:v>0.71428571428571397</c:v>
                </c:pt>
                <c:pt idx="7">
                  <c:v>0.71428571428571397</c:v>
                </c:pt>
                <c:pt idx="8">
                  <c:v>0.5</c:v>
                </c:pt>
                <c:pt idx="9">
                  <c:v>0.5</c:v>
                </c:pt>
                <c:pt idx="10">
                  <c:v>0.71428571428571397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B80-4586-9E70-E46AF5950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688256"/>
        <c:axId val="100689792"/>
      </c:radarChart>
      <c:catAx>
        <c:axId val="10068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689792"/>
        <c:crosses val="autoZero"/>
        <c:auto val="1"/>
        <c:lblAlgn val="ctr"/>
        <c:lblOffset val="100"/>
        <c:noMultiLvlLbl val="0"/>
      </c:catAx>
      <c:valAx>
        <c:axId val="1006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6882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2859713928548898E-2"/>
          <c:y val="4.5035285013447302E-3"/>
          <c:w val="0.17538929955299501"/>
          <c:h val="0.13964771400198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55125-F0D2-495C-B964-7E60DF40C6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9B479F4-0E53-4533-8340-FA0389CF7F60}">
      <dgm:prSet phldrT="[Texte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Elaboration du </a:t>
          </a:r>
          <a:r>
            <a:rPr lang="fr-FR" b="1" dirty="0"/>
            <a:t>diagramme des processus </a:t>
          </a:r>
          <a:r>
            <a:rPr lang="fr-FR" dirty="0"/>
            <a:t>des 2 circuits d’utilisation des fibroscopes bronchiques.</a:t>
          </a:r>
        </a:p>
        <a:p>
          <a:r>
            <a:rPr lang="fr-FR" dirty="0"/>
            <a:t> =&gt; Rencontres et discussion avec les différents acteurs utilisant les fibroscopes</a:t>
          </a:r>
        </a:p>
      </dgm:t>
    </dgm:pt>
    <dgm:pt modelId="{FDC9B6B7-AF99-405D-B8A6-D73328A4FF5A}" type="parTrans" cxnId="{0B32C5DA-B516-4193-9930-02C55687DF27}">
      <dgm:prSet/>
      <dgm:spPr/>
      <dgm:t>
        <a:bodyPr/>
        <a:lstStyle/>
        <a:p>
          <a:endParaRPr lang="fr-FR"/>
        </a:p>
      </dgm:t>
    </dgm:pt>
    <dgm:pt modelId="{FBBE65F6-772C-4DB7-8828-2EEDD586BB69}" type="sibTrans" cxnId="{0B32C5DA-B516-4193-9930-02C55687DF27}">
      <dgm:prSet/>
      <dgm:spPr/>
      <dgm:t>
        <a:bodyPr/>
        <a:lstStyle/>
        <a:p>
          <a:endParaRPr lang="fr-FR"/>
        </a:p>
      </dgm:t>
    </dgm:pt>
    <dgm:pt modelId="{00384C35-E0E0-4971-A837-4FFD80B6BFE8}">
      <dgm:prSet phldrT="[Texte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Listing de tous les </a:t>
          </a:r>
          <a:r>
            <a:rPr lang="fr-FR" b="1" dirty="0"/>
            <a:t>points positifs et négatifs relatifs à l’organisation </a:t>
          </a:r>
          <a:r>
            <a:rPr lang="fr-FR" dirty="0"/>
            <a:t>des 2 circuits et regroupement de ces derniers en « famille » d’impact organisationnel (12 types d’IO).</a:t>
          </a:r>
        </a:p>
        <a:p>
          <a:r>
            <a:rPr lang="fr-FR" dirty="0"/>
            <a:t>=&gt; Justification bibliographique et interviews des différents acteurs utilisant les fibroscopes</a:t>
          </a:r>
        </a:p>
      </dgm:t>
    </dgm:pt>
    <dgm:pt modelId="{0B57E899-FBA2-4EE4-BC14-B6F0E8C695B4}" type="parTrans" cxnId="{DEF3A739-ABB1-45B3-9F80-EEE9F5F54C3F}">
      <dgm:prSet/>
      <dgm:spPr/>
      <dgm:t>
        <a:bodyPr/>
        <a:lstStyle/>
        <a:p>
          <a:endParaRPr lang="fr-FR"/>
        </a:p>
      </dgm:t>
    </dgm:pt>
    <dgm:pt modelId="{82B94567-CC09-456B-9C80-F7CEF01F5777}" type="sibTrans" cxnId="{DEF3A739-ABB1-45B3-9F80-EEE9F5F54C3F}">
      <dgm:prSet/>
      <dgm:spPr/>
      <dgm:t>
        <a:bodyPr/>
        <a:lstStyle/>
        <a:p>
          <a:endParaRPr lang="fr-FR"/>
        </a:p>
      </dgm:t>
    </dgm:pt>
    <dgm:pt modelId="{BB2C8732-F787-4909-B420-CE3477F3A4AE}">
      <dgm:prSet phldrT="[Texte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- </a:t>
          </a:r>
          <a:r>
            <a:rPr lang="fr-FR" b="1" dirty="0"/>
            <a:t>Quotation des critères </a:t>
          </a:r>
          <a:r>
            <a:rPr lang="fr-FR" dirty="0"/>
            <a:t>listés afin d’évaluer l’intérêt de l’UU ou de l’UM par type d’IO.</a:t>
          </a:r>
        </a:p>
        <a:p>
          <a:r>
            <a:rPr lang="fr-FR" dirty="0">
              <a:solidFill>
                <a:schemeClr val="tx1"/>
              </a:solidFill>
            </a:rPr>
            <a:t>- </a:t>
          </a:r>
          <a:r>
            <a:rPr lang="fr-FR" b="1" dirty="0">
              <a:solidFill>
                <a:schemeClr val="tx1"/>
              </a:solidFill>
            </a:rPr>
            <a:t>Calcul d’une note globale </a:t>
          </a:r>
          <a:r>
            <a:rPr lang="fr-FR" dirty="0">
              <a:solidFill>
                <a:schemeClr val="tx1"/>
              </a:solidFill>
            </a:rPr>
            <a:t>de mesure de l’IO.</a:t>
          </a:r>
        </a:p>
      </dgm:t>
    </dgm:pt>
    <dgm:pt modelId="{E523005C-DE13-4D4D-ADA4-EB00CA429554}" type="parTrans" cxnId="{B95BB264-9716-4A0A-A8B1-BF86CF0496D3}">
      <dgm:prSet/>
      <dgm:spPr/>
      <dgm:t>
        <a:bodyPr/>
        <a:lstStyle/>
        <a:p>
          <a:endParaRPr lang="fr-FR"/>
        </a:p>
      </dgm:t>
    </dgm:pt>
    <dgm:pt modelId="{B4A64783-353B-4529-B9B9-FA02044AB866}" type="sibTrans" cxnId="{B95BB264-9716-4A0A-A8B1-BF86CF0496D3}">
      <dgm:prSet/>
      <dgm:spPr/>
      <dgm:t>
        <a:bodyPr/>
        <a:lstStyle/>
        <a:p>
          <a:endParaRPr lang="fr-FR"/>
        </a:p>
      </dgm:t>
    </dgm:pt>
    <dgm:pt modelId="{764F7C68-0BA1-48C8-ABA6-2B92B8DBCD87}" type="pres">
      <dgm:prSet presAssocID="{B0555125-F0D2-495C-B964-7E60DF40C6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2D322B7C-AC07-47F7-97EC-A50A5B8B513E}" type="pres">
      <dgm:prSet presAssocID="{B0555125-F0D2-495C-B964-7E60DF40C6C1}" presName="Name1" presStyleCnt="0"/>
      <dgm:spPr/>
    </dgm:pt>
    <dgm:pt modelId="{F19E4671-A0AB-488A-A2F3-6680DAEE2BD6}" type="pres">
      <dgm:prSet presAssocID="{B0555125-F0D2-495C-B964-7E60DF40C6C1}" presName="cycle" presStyleCnt="0"/>
      <dgm:spPr/>
    </dgm:pt>
    <dgm:pt modelId="{7215B30C-54C5-4175-818D-C276BDA35C62}" type="pres">
      <dgm:prSet presAssocID="{B0555125-F0D2-495C-B964-7E60DF40C6C1}" presName="srcNode" presStyleLbl="node1" presStyleIdx="0" presStyleCnt="3"/>
      <dgm:spPr/>
    </dgm:pt>
    <dgm:pt modelId="{EF8803BE-9896-40FC-AADD-E2E60B0B7518}" type="pres">
      <dgm:prSet presAssocID="{B0555125-F0D2-495C-B964-7E60DF40C6C1}" presName="conn" presStyleLbl="parChTrans1D2" presStyleIdx="0" presStyleCnt="1"/>
      <dgm:spPr/>
      <dgm:t>
        <a:bodyPr/>
        <a:lstStyle/>
        <a:p>
          <a:endParaRPr lang="fr-FR"/>
        </a:p>
      </dgm:t>
    </dgm:pt>
    <dgm:pt modelId="{DB9D12B3-FBCA-49A3-A263-121D4F427644}" type="pres">
      <dgm:prSet presAssocID="{B0555125-F0D2-495C-B964-7E60DF40C6C1}" presName="extraNode" presStyleLbl="node1" presStyleIdx="0" presStyleCnt="3"/>
      <dgm:spPr/>
    </dgm:pt>
    <dgm:pt modelId="{96866517-5FE0-4F40-A72A-9CCB6A186E1D}" type="pres">
      <dgm:prSet presAssocID="{B0555125-F0D2-495C-B964-7E60DF40C6C1}" presName="dstNode" presStyleLbl="node1" presStyleIdx="0" presStyleCnt="3"/>
      <dgm:spPr/>
    </dgm:pt>
    <dgm:pt modelId="{73CEB1E5-9EEB-43A8-922C-43043DABE4FC}" type="pres">
      <dgm:prSet presAssocID="{49B479F4-0E53-4533-8340-FA0389CF7F6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F82E95-4B02-42BD-8CBE-1DD520E7BEF0}" type="pres">
      <dgm:prSet presAssocID="{49B479F4-0E53-4533-8340-FA0389CF7F60}" presName="accent_1" presStyleCnt="0"/>
      <dgm:spPr/>
    </dgm:pt>
    <dgm:pt modelId="{1C9F3531-CE8C-4BE0-B0BC-F700690F0A18}" type="pres">
      <dgm:prSet presAssocID="{49B479F4-0E53-4533-8340-FA0389CF7F60}" presName="accentRepeatNode" presStyleLbl="solidFgAcc1" presStyleIdx="0" presStyleCnt="3"/>
      <dgm:spPr/>
    </dgm:pt>
    <dgm:pt modelId="{D0DF29DC-8985-4DC6-B08B-8DE7E49B7FC9}" type="pres">
      <dgm:prSet presAssocID="{00384C35-E0E0-4971-A837-4FFD80B6BF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E90489-5B03-4ED5-B06F-94400D106739}" type="pres">
      <dgm:prSet presAssocID="{00384C35-E0E0-4971-A837-4FFD80B6BFE8}" presName="accent_2" presStyleCnt="0"/>
      <dgm:spPr/>
    </dgm:pt>
    <dgm:pt modelId="{B5E087CB-BCE2-4C27-8C86-644DCFA78B75}" type="pres">
      <dgm:prSet presAssocID="{00384C35-E0E0-4971-A837-4FFD80B6BFE8}" presName="accentRepeatNode" presStyleLbl="solidFgAcc1" presStyleIdx="1" presStyleCnt="3"/>
      <dgm:spPr/>
    </dgm:pt>
    <dgm:pt modelId="{B8204DA4-2D1A-4591-A64D-9FEFA8933619}" type="pres">
      <dgm:prSet presAssocID="{BB2C8732-F787-4909-B420-CE3477F3A4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8F2F31-9072-4192-980D-F335DB445F0A}" type="pres">
      <dgm:prSet presAssocID="{BB2C8732-F787-4909-B420-CE3477F3A4AE}" presName="accent_3" presStyleCnt="0"/>
      <dgm:spPr/>
    </dgm:pt>
    <dgm:pt modelId="{ACBCF3A6-B501-45C6-9C88-806928E70DF1}" type="pres">
      <dgm:prSet presAssocID="{BB2C8732-F787-4909-B420-CE3477F3A4AE}" presName="accentRepeatNode" presStyleLbl="solidFgAcc1" presStyleIdx="2" presStyleCnt="3"/>
      <dgm:spPr/>
    </dgm:pt>
  </dgm:ptLst>
  <dgm:cxnLst>
    <dgm:cxn modelId="{B95BB264-9716-4A0A-A8B1-BF86CF0496D3}" srcId="{B0555125-F0D2-495C-B964-7E60DF40C6C1}" destId="{BB2C8732-F787-4909-B420-CE3477F3A4AE}" srcOrd="2" destOrd="0" parTransId="{E523005C-DE13-4D4D-ADA4-EB00CA429554}" sibTransId="{B4A64783-353B-4529-B9B9-FA02044AB866}"/>
    <dgm:cxn modelId="{D4C8A44C-94CA-4872-8F75-B2D3C5135715}" type="presOf" srcId="{49B479F4-0E53-4533-8340-FA0389CF7F60}" destId="{73CEB1E5-9EEB-43A8-922C-43043DABE4FC}" srcOrd="0" destOrd="0" presId="urn:microsoft.com/office/officeart/2008/layout/VerticalCurvedList"/>
    <dgm:cxn modelId="{570E4C22-9286-48B2-9761-E9902B404D65}" type="presOf" srcId="{00384C35-E0E0-4971-A837-4FFD80B6BFE8}" destId="{D0DF29DC-8985-4DC6-B08B-8DE7E49B7FC9}" srcOrd="0" destOrd="0" presId="urn:microsoft.com/office/officeart/2008/layout/VerticalCurvedList"/>
    <dgm:cxn modelId="{99CC7869-29A4-4219-9258-8B6A7F25201F}" type="presOf" srcId="{B0555125-F0D2-495C-B964-7E60DF40C6C1}" destId="{764F7C68-0BA1-48C8-ABA6-2B92B8DBCD87}" srcOrd="0" destOrd="0" presId="urn:microsoft.com/office/officeart/2008/layout/VerticalCurvedList"/>
    <dgm:cxn modelId="{0B32C5DA-B516-4193-9930-02C55687DF27}" srcId="{B0555125-F0D2-495C-B964-7E60DF40C6C1}" destId="{49B479F4-0E53-4533-8340-FA0389CF7F60}" srcOrd="0" destOrd="0" parTransId="{FDC9B6B7-AF99-405D-B8A6-D73328A4FF5A}" sibTransId="{FBBE65F6-772C-4DB7-8828-2EEDD586BB69}"/>
    <dgm:cxn modelId="{6BBD964F-609F-40FC-9602-C6711B559BEA}" type="presOf" srcId="{FBBE65F6-772C-4DB7-8828-2EEDD586BB69}" destId="{EF8803BE-9896-40FC-AADD-E2E60B0B7518}" srcOrd="0" destOrd="0" presId="urn:microsoft.com/office/officeart/2008/layout/VerticalCurvedList"/>
    <dgm:cxn modelId="{DEF3A739-ABB1-45B3-9F80-EEE9F5F54C3F}" srcId="{B0555125-F0D2-495C-B964-7E60DF40C6C1}" destId="{00384C35-E0E0-4971-A837-4FFD80B6BFE8}" srcOrd="1" destOrd="0" parTransId="{0B57E899-FBA2-4EE4-BC14-B6F0E8C695B4}" sibTransId="{82B94567-CC09-456B-9C80-F7CEF01F5777}"/>
    <dgm:cxn modelId="{EF0A7D8F-1FD8-46DF-8481-3749278C34F7}" type="presOf" srcId="{BB2C8732-F787-4909-B420-CE3477F3A4AE}" destId="{B8204DA4-2D1A-4591-A64D-9FEFA8933619}" srcOrd="0" destOrd="0" presId="urn:microsoft.com/office/officeart/2008/layout/VerticalCurvedList"/>
    <dgm:cxn modelId="{A2A5B1B7-B871-4368-8194-13BF960F3AB7}" type="presParOf" srcId="{764F7C68-0BA1-48C8-ABA6-2B92B8DBCD87}" destId="{2D322B7C-AC07-47F7-97EC-A50A5B8B513E}" srcOrd="0" destOrd="0" presId="urn:microsoft.com/office/officeart/2008/layout/VerticalCurvedList"/>
    <dgm:cxn modelId="{AFB55689-485B-4D33-A003-44804004E76A}" type="presParOf" srcId="{2D322B7C-AC07-47F7-97EC-A50A5B8B513E}" destId="{F19E4671-A0AB-488A-A2F3-6680DAEE2BD6}" srcOrd="0" destOrd="0" presId="urn:microsoft.com/office/officeart/2008/layout/VerticalCurvedList"/>
    <dgm:cxn modelId="{1A017721-C23F-4374-9E2A-D5C1CBDDA689}" type="presParOf" srcId="{F19E4671-A0AB-488A-A2F3-6680DAEE2BD6}" destId="{7215B30C-54C5-4175-818D-C276BDA35C62}" srcOrd="0" destOrd="0" presId="urn:microsoft.com/office/officeart/2008/layout/VerticalCurvedList"/>
    <dgm:cxn modelId="{60ED3241-82AB-4D9A-BE18-FBF0FCBB93D6}" type="presParOf" srcId="{F19E4671-A0AB-488A-A2F3-6680DAEE2BD6}" destId="{EF8803BE-9896-40FC-AADD-E2E60B0B7518}" srcOrd="1" destOrd="0" presId="urn:microsoft.com/office/officeart/2008/layout/VerticalCurvedList"/>
    <dgm:cxn modelId="{39881A72-E5BD-41A9-838E-721FD552FBCC}" type="presParOf" srcId="{F19E4671-A0AB-488A-A2F3-6680DAEE2BD6}" destId="{DB9D12B3-FBCA-49A3-A263-121D4F427644}" srcOrd="2" destOrd="0" presId="urn:microsoft.com/office/officeart/2008/layout/VerticalCurvedList"/>
    <dgm:cxn modelId="{38AA7766-6632-475A-95EB-E8590C75F863}" type="presParOf" srcId="{F19E4671-A0AB-488A-A2F3-6680DAEE2BD6}" destId="{96866517-5FE0-4F40-A72A-9CCB6A186E1D}" srcOrd="3" destOrd="0" presId="urn:microsoft.com/office/officeart/2008/layout/VerticalCurvedList"/>
    <dgm:cxn modelId="{16D54632-6D55-493F-97E8-7762C22C0063}" type="presParOf" srcId="{2D322B7C-AC07-47F7-97EC-A50A5B8B513E}" destId="{73CEB1E5-9EEB-43A8-922C-43043DABE4FC}" srcOrd="1" destOrd="0" presId="urn:microsoft.com/office/officeart/2008/layout/VerticalCurvedList"/>
    <dgm:cxn modelId="{AB2CF0DD-8BA4-4EB7-9FF1-0560529612F0}" type="presParOf" srcId="{2D322B7C-AC07-47F7-97EC-A50A5B8B513E}" destId="{19F82E95-4B02-42BD-8CBE-1DD520E7BEF0}" srcOrd="2" destOrd="0" presId="urn:microsoft.com/office/officeart/2008/layout/VerticalCurvedList"/>
    <dgm:cxn modelId="{6D5C7373-25E5-4266-8113-6E3EEC05FA4E}" type="presParOf" srcId="{19F82E95-4B02-42BD-8CBE-1DD520E7BEF0}" destId="{1C9F3531-CE8C-4BE0-B0BC-F700690F0A18}" srcOrd="0" destOrd="0" presId="urn:microsoft.com/office/officeart/2008/layout/VerticalCurvedList"/>
    <dgm:cxn modelId="{4DC23EAD-8843-461C-B2B8-358C2F6DD70C}" type="presParOf" srcId="{2D322B7C-AC07-47F7-97EC-A50A5B8B513E}" destId="{D0DF29DC-8985-4DC6-B08B-8DE7E49B7FC9}" srcOrd="3" destOrd="0" presId="urn:microsoft.com/office/officeart/2008/layout/VerticalCurvedList"/>
    <dgm:cxn modelId="{8EF915CD-7C32-40BF-AB75-7D9D4B7CC8F0}" type="presParOf" srcId="{2D322B7C-AC07-47F7-97EC-A50A5B8B513E}" destId="{0BE90489-5B03-4ED5-B06F-94400D106739}" srcOrd="4" destOrd="0" presId="urn:microsoft.com/office/officeart/2008/layout/VerticalCurvedList"/>
    <dgm:cxn modelId="{FA11151B-DB1D-4D89-A090-3201064ACC0C}" type="presParOf" srcId="{0BE90489-5B03-4ED5-B06F-94400D106739}" destId="{B5E087CB-BCE2-4C27-8C86-644DCFA78B75}" srcOrd="0" destOrd="0" presId="urn:microsoft.com/office/officeart/2008/layout/VerticalCurvedList"/>
    <dgm:cxn modelId="{AE405D75-0155-4A25-90B5-08F2C497AE37}" type="presParOf" srcId="{2D322B7C-AC07-47F7-97EC-A50A5B8B513E}" destId="{B8204DA4-2D1A-4591-A64D-9FEFA8933619}" srcOrd="5" destOrd="0" presId="urn:microsoft.com/office/officeart/2008/layout/VerticalCurvedList"/>
    <dgm:cxn modelId="{4C3C7B81-CD7F-4C67-AD5E-138390415C69}" type="presParOf" srcId="{2D322B7C-AC07-47F7-97EC-A50A5B8B513E}" destId="{088F2F31-9072-4192-980D-F335DB445F0A}" srcOrd="6" destOrd="0" presId="urn:microsoft.com/office/officeart/2008/layout/VerticalCurvedList"/>
    <dgm:cxn modelId="{E996DEC4-CBC4-4CA9-8679-DCF30F5DC8A2}" type="presParOf" srcId="{088F2F31-9072-4192-980D-F335DB445F0A}" destId="{ACBCF3A6-B501-45C6-9C88-806928E70D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803BE-9896-40FC-AADD-E2E60B0B7518}">
      <dsp:nvSpPr>
        <dsp:cNvPr id="0" name=""/>
        <dsp:cNvSpPr/>
      </dsp:nvSpPr>
      <dsp:spPr>
        <a:xfrm>
          <a:off x="-5969687" y="-913730"/>
          <a:ext cx="7108451" cy="710845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EB1E5-9EEB-43A8-922C-43043DABE4FC}">
      <dsp:nvSpPr>
        <dsp:cNvPr id="0" name=""/>
        <dsp:cNvSpPr/>
      </dsp:nvSpPr>
      <dsp:spPr>
        <a:xfrm>
          <a:off x="733001" y="528099"/>
          <a:ext cx="11240346" cy="10561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3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Elaboration du </a:t>
          </a:r>
          <a:r>
            <a:rPr lang="fr-FR" sz="2000" b="1" kern="1200" dirty="0"/>
            <a:t>diagramme des processus </a:t>
          </a:r>
          <a:r>
            <a:rPr lang="fr-FR" sz="2000" kern="1200" dirty="0"/>
            <a:t>des 2 circuits d’utilisation des fibroscopes bronchiques.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 =&gt; Rencontres et discussion avec les différents acteurs utilisant les fibroscopes</a:t>
          </a:r>
        </a:p>
      </dsp:txBody>
      <dsp:txXfrm>
        <a:off x="733001" y="528099"/>
        <a:ext cx="11240346" cy="1056198"/>
      </dsp:txXfrm>
    </dsp:sp>
    <dsp:sp modelId="{1C9F3531-CE8C-4BE0-B0BC-F700690F0A18}">
      <dsp:nvSpPr>
        <dsp:cNvPr id="0" name=""/>
        <dsp:cNvSpPr/>
      </dsp:nvSpPr>
      <dsp:spPr>
        <a:xfrm>
          <a:off x="72877" y="396074"/>
          <a:ext cx="1320247" cy="13202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F29DC-8985-4DC6-B08B-8DE7E49B7FC9}">
      <dsp:nvSpPr>
        <dsp:cNvPr id="0" name=""/>
        <dsp:cNvSpPr/>
      </dsp:nvSpPr>
      <dsp:spPr>
        <a:xfrm>
          <a:off x="1116929" y="2112396"/>
          <a:ext cx="10856418" cy="10561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3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Listing de tous les </a:t>
          </a:r>
          <a:r>
            <a:rPr lang="fr-FR" sz="2000" b="1" kern="1200" dirty="0"/>
            <a:t>points positifs et négatifs relatifs à l’organisation </a:t>
          </a:r>
          <a:r>
            <a:rPr lang="fr-FR" sz="2000" kern="1200" dirty="0"/>
            <a:t>des 2 circuits et regroupement de ces derniers en « famille » d’impact organisationnel (12 types d’IO).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=&gt; Justification bibliographique et interviews des différents acteurs utilisant les fibroscopes</a:t>
          </a:r>
        </a:p>
      </dsp:txBody>
      <dsp:txXfrm>
        <a:off x="1116929" y="2112396"/>
        <a:ext cx="10856418" cy="1056198"/>
      </dsp:txXfrm>
    </dsp:sp>
    <dsp:sp modelId="{B5E087CB-BCE2-4C27-8C86-644DCFA78B75}">
      <dsp:nvSpPr>
        <dsp:cNvPr id="0" name=""/>
        <dsp:cNvSpPr/>
      </dsp:nvSpPr>
      <dsp:spPr>
        <a:xfrm>
          <a:off x="456805" y="1980371"/>
          <a:ext cx="1320247" cy="13202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04DA4-2D1A-4591-A64D-9FEFA8933619}">
      <dsp:nvSpPr>
        <dsp:cNvPr id="0" name=""/>
        <dsp:cNvSpPr/>
      </dsp:nvSpPr>
      <dsp:spPr>
        <a:xfrm>
          <a:off x="733001" y="3696693"/>
          <a:ext cx="11240346" cy="10561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383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- </a:t>
          </a:r>
          <a:r>
            <a:rPr lang="fr-FR" sz="2000" b="1" kern="1200" dirty="0"/>
            <a:t>Quotation des critères </a:t>
          </a:r>
          <a:r>
            <a:rPr lang="fr-FR" sz="2000" kern="1200" dirty="0"/>
            <a:t>listés afin d’évaluer l’intérêt de l’UU ou de l’UM par type d’IO.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- </a:t>
          </a:r>
          <a:r>
            <a:rPr lang="fr-FR" sz="2000" b="1" kern="1200" dirty="0">
              <a:solidFill>
                <a:schemeClr val="tx1"/>
              </a:solidFill>
            </a:rPr>
            <a:t>Calcul d’une note globale </a:t>
          </a:r>
          <a:r>
            <a:rPr lang="fr-FR" sz="2000" kern="1200" dirty="0">
              <a:solidFill>
                <a:schemeClr val="tx1"/>
              </a:solidFill>
            </a:rPr>
            <a:t>de mesure de l’IO.</a:t>
          </a:r>
        </a:p>
      </dsp:txBody>
      <dsp:txXfrm>
        <a:off x="733001" y="3696693"/>
        <a:ext cx="11240346" cy="1056198"/>
      </dsp:txXfrm>
    </dsp:sp>
    <dsp:sp modelId="{ACBCF3A6-B501-45C6-9C88-806928E70DF1}">
      <dsp:nvSpPr>
        <dsp:cNvPr id="0" name=""/>
        <dsp:cNvSpPr/>
      </dsp:nvSpPr>
      <dsp:spPr>
        <a:xfrm>
          <a:off x="72877" y="3564668"/>
          <a:ext cx="1320247" cy="132024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0.90813</cdr:x>
      <cdr:y>0.32222</cdr:y>
    </cdr:from>
    <cdr:to>
      <cdr:x>0.94131</cdr:x>
      <cdr:y>0.32222</cdr:y>
    </cdr:to>
    <cdr:cxnSp macro="">
      <cdr:nvCxnSpPr>
        <cdr:cNvPr id="2" name="Connecteur droit 1">
          <a:extLst xmlns:a="http://schemas.openxmlformats.org/drawingml/2006/main">
            <a:ext uri="{FF2B5EF4-FFF2-40B4-BE49-F238E27FC236}">
              <a16:creationId xmlns:a16="http://schemas.microsoft.com/office/drawing/2014/main" id="{2813A67F-9E78-4143-B3C4-70092CA68B2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385300" y="1415789"/>
          <a:ext cx="342901" cy="0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94F3C49-CF92-471F-9F3A-F7DBD1070E5F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7EF6DE0-9025-4CC1-95D7-950F5C6DDF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0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F6DE0-9025-4CC1-95D7-950F5C6DDFF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336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822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8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938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99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862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489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F6DE0-9025-4CC1-95D7-950F5C6DDFF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997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254F1-B548-229F-17D8-DD469FE9E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CA4302-421A-7642-92A4-29044F3BC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80A18C4-EECC-DC2C-37E6-8AE9C1042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A74C8D-0C34-27F5-B078-C15F301E2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F6DE0-9025-4CC1-95D7-950F5C6DDFF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75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https://www.has-sante.fr/upload/docs/application/pdf/2016-01/guide_fabricant_2016_01_11_cnedimts_vd.pdf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8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7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70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44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37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https://www.has-sante.fr/upload/docs/application/pdf/2016-01/guide_fabricant_2016_01_11_cnedimts_vd.pdf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460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02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741F-D5EC-45DD-B819-E540976B9D8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17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46E09-4926-4CD3-91AE-DBC2C2975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78B827-E42C-49FA-AC65-C205BB47F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F5A29F-A26D-4B2F-AEBC-D799AA5E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A485-6D80-EE41-8C88-8452F786B3EC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B16D16-69BE-495C-918F-AEF3F292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58C526-E68D-46D8-9D8F-0648A1EF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8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55395-2889-4DE8-8439-DE7ED634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55CDDB-D6DD-42B9-B138-BB3696508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1BB894-B7FB-4DCC-A77E-484135BC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A39-72B3-3D41-8943-7207DB202245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8AC6F-68A0-4B39-BA80-5EDB50BA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71C7D0-99D1-4A59-AB96-961C2183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6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5C4915-698E-483A-A891-667807285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6837C2-AD08-4128-9CF7-778C90253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DBE1E9-87F8-49A8-8E91-EC6F122C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7EED-F586-8946-8176-88EA8DBB7947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E1D403-A81C-499C-8483-6E9A1179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73600-060E-4192-BC03-333A99C1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1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97412-082E-420C-9210-B06C74CC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6DD73-C2E9-4344-AA19-155658C4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B112A1-B30B-485F-AC0E-BDDA3AF5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7761-7323-3C45-A6AB-AD56D9D93227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0DE89-7145-4089-8895-53716A9C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A4C337-2154-4E39-A3B3-99F1B8FC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1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CE2CE-2CEF-4665-A37F-709E71DF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6D4DA3-41B9-4D0A-A124-7EB1FAD2B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5708F6-67C2-46B8-9DCB-DCE1D6B1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9661-E578-CB4B-9C1C-AD5471EC28AA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2B3BE-BA80-4496-A3A2-5E264A1C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1585B-6F04-453B-9A62-9B6D517B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8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D7A60-E13D-4BBD-9ADE-9C1DE5CB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4BA8F5-54E5-41CB-8E6D-4029D3303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662C4F-6A58-4DCA-A5C2-7891ED9F8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FCD4BB-D1C1-47ED-A231-757EF753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362C-49D9-B94D-B578-A9B97EC8D41B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26B5E1-AEF5-4DBF-B8FE-9928AC9B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9E19C2-9905-45E3-B5BA-3A75E2F2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E23C5-0E9C-445E-937C-01FDFB12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43FED0-C557-4216-8769-74D72DF42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E41BA0-4C2E-4967-BA72-5709DC4A6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0DB4D6-EE14-4BE1-BAA5-B73C220A0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5CF620-C14E-4B12-9BA4-03AA9347D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FD0EC6-4146-41D2-AA71-74711BBF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01F3-196F-CE4D-9737-F5CF817EA372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1E70B2-D504-4CDB-9FAC-6615191E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4E91A7-741C-417F-AB83-2757B729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6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0FB57-FFE5-4EDA-9449-5520F853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B68983-6E2F-468F-8326-BA557AC1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510D-8CAF-E74E-9EA7-ED4B496C1432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1967F1-3538-4E0C-A01E-4DA6E0BB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6A8FF7-ECAE-4C9B-8E28-D1E401D5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9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FE16BF-83BF-4029-8651-5197DBD4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F8F4-E4D1-944D-A650-6F55429C4811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4E3EF3-6363-4AD1-8C5A-7F39612B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2F96A-06EF-4F82-8B31-E4C57389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6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38C37-5D86-4C99-8110-D024E4D5B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4728AD-645A-416C-8481-343BB760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34B0A3-3BC2-4ED8-9279-5E3DA7920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FEA44C-68CE-4FBB-A401-3889E53B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00EC-C1A1-8841-9A6C-D2002F0D8A3C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477B30-E51A-478F-BE22-E435A5D1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7E5F19-8D25-4A8C-BC22-2497F291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5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B0492-9208-4D46-B06B-D521DE35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78E769-3D97-4B29-A8D8-24F2D97A2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127D05-B99C-4D7F-AA57-817538167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6E3EE6-D657-4192-915B-613A00BA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50AE-A6FC-774A-BCFA-4C808B4B3D76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FEB303-22D6-49CF-A525-DA61391A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0D0AAA-1DE7-48E4-A1B8-B4F379F7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6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772A35-D78F-4ADB-A482-CF765A62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FA5013-F2A7-476F-9F74-29EF7A1A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DC9344-39DB-4A3D-B67D-D8BD86B77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60AD-2614-8047-964C-A727F9965F76}" type="datetime1">
              <a:rPr lang="fr-FR" smtClean="0"/>
              <a:t>30/03/2026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0E3A33-40B7-4010-BFC9-C4CA79ED7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AB111F-C2E7-4B67-9847-BB0BAB345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4B8B-E2B6-4C4D-A419-00085BA69B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242227E-B84E-4BA0-92CF-F5512AC53E7D}"/>
              </a:ext>
            </a:extLst>
          </p:cNvPr>
          <p:cNvSpPr txBox="1">
            <a:spLocks/>
          </p:cNvSpPr>
          <p:nvPr/>
        </p:nvSpPr>
        <p:spPr>
          <a:xfrm>
            <a:off x="275608" y="896630"/>
            <a:ext cx="11640779" cy="164441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organisationnels </a:t>
            </a:r>
          </a:p>
          <a:p>
            <a:pPr algn="ctr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dispositifs médicaux à usage unique</a:t>
            </a:r>
          </a:p>
          <a:p>
            <a:pPr algn="ctr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en sommes-nous ? Exemples des fibroscopes bronchiques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681D92B9-5B56-481A-ACCE-1AAF50F8DF26}"/>
              </a:ext>
            </a:extLst>
          </p:cNvPr>
          <p:cNvSpPr txBox="1">
            <a:spLocks/>
          </p:cNvSpPr>
          <p:nvPr/>
        </p:nvSpPr>
        <p:spPr>
          <a:xfrm>
            <a:off x="1420990" y="4226302"/>
            <a:ext cx="9226174" cy="160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Nicolas MARTELLI </a:t>
            </a:r>
          </a:p>
          <a:p>
            <a:pPr>
              <a:lnSpc>
                <a:spcPct val="150000"/>
              </a:lnSpc>
            </a:pPr>
            <a:r>
              <a:rPr lang="fr-FR" sz="1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Groupe de Recherche et d’Accueil en Droit et Économie de la Santé (GRADES) </a:t>
            </a:r>
          </a:p>
          <a:p>
            <a:pPr>
              <a:lnSpc>
                <a:spcPct val="100000"/>
              </a:lnSpc>
            </a:pPr>
            <a:r>
              <a:rPr lang="fr-FR" sz="1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Faculté de Pharmacie Université Paris-Saclay </a:t>
            </a:r>
          </a:p>
          <a:p>
            <a:pPr>
              <a:lnSpc>
                <a:spcPct val="100000"/>
              </a:lnSpc>
            </a:pPr>
            <a:r>
              <a:rPr lang="fr-FR" sz="1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Hôpital européen Georges Pompidou – Service Pharmacie</a:t>
            </a:r>
          </a:p>
          <a:p>
            <a:pPr>
              <a:lnSpc>
                <a:spcPct val="100000"/>
              </a:lnSpc>
            </a:pPr>
            <a:r>
              <a:rPr lang="fr-FR" sz="1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Assistance Publique – Hôpitaux de Paris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EF91E-F37E-3341-87DE-986F56079F6D}"/>
              </a:ext>
            </a:extLst>
          </p:cNvPr>
          <p:cNvSpPr/>
          <p:nvPr/>
        </p:nvSpPr>
        <p:spPr>
          <a:xfrm>
            <a:off x="0" y="-40084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D8CA58-49F4-8545-BDB7-83BC887ED2BB}"/>
              </a:ext>
            </a:extLst>
          </p:cNvPr>
          <p:cNvSpPr txBox="1"/>
          <p:nvPr/>
        </p:nvSpPr>
        <p:spPr>
          <a:xfrm>
            <a:off x="743186" y="3253500"/>
            <a:ext cx="1070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2F5597"/>
                </a:solidFill>
              </a:rPr>
              <a:t>Ateliers Dispositifs Médicaux APHIF – 26 mars 2026 </a:t>
            </a:r>
          </a:p>
        </p:txBody>
      </p:sp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7" b="29666"/>
          <a:stretch/>
        </p:blipFill>
        <p:spPr bwMode="auto">
          <a:xfrm>
            <a:off x="209842" y="4090700"/>
            <a:ext cx="2669988" cy="102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9929AF2-051A-F75E-5C8A-20ADED269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3" t="26269" r="11814" b="25119"/>
          <a:stretch/>
        </p:blipFill>
        <p:spPr>
          <a:xfrm>
            <a:off x="9312167" y="4075292"/>
            <a:ext cx="2669988" cy="104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282" y="5692779"/>
            <a:ext cx="2543758" cy="76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Une image contenant texte, Police, diagramme, conception&#10;&#10;Description générée automatiquement">
            <a:extLst>
              <a:ext uri="{FF2B5EF4-FFF2-40B4-BE49-F238E27FC236}">
                <a16:creationId xmlns:a16="http://schemas.microsoft.com/office/drawing/2014/main" id="{C1E1F626-2360-0990-A151-8D8423A25E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8" y="5337078"/>
            <a:ext cx="1260543" cy="1344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23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10710-433E-4783-BC06-450C1927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C4DFE-C805-4BCA-9CAE-E2B6094DB7A2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BF59C73B-0689-49AB-949B-DA5D273B9F01}"/>
              </a:ext>
            </a:extLst>
          </p:cNvPr>
          <p:cNvPicPr/>
          <p:nvPr/>
        </p:nvPicPr>
        <p:blipFill rotWithShape="1">
          <a:blip r:embed="rId2"/>
          <a:srcRect b="35788"/>
          <a:stretch/>
        </p:blipFill>
        <p:spPr>
          <a:xfrm>
            <a:off x="2047875" y="1488026"/>
            <a:ext cx="8096250" cy="51038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3FBFA4-3164-427D-BE38-E8DCE09670D3}"/>
              </a:ext>
            </a:extLst>
          </p:cNvPr>
          <p:cNvSpPr txBox="1"/>
          <p:nvPr/>
        </p:nvSpPr>
        <p:spPr>
          <a:xfrm>
            <a:off x="0" y="6591838"/>
            <a:ext cx="80962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Guide LPPR : Dépôt d’un dossier auprès de la </a:t>
            </a:r>
            <a:r>
              <a:rPr lang="fr-F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CNEDiMTS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, HAS (2024)</a:t>
            </a:r>
            <a:endParaRPr lang="fr-FR" sz="12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0FC7D22-E0FA-4FC5-AA39-43B8E31B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5216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3200" i="0" u="none" strike="noStrike" cap="none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Quelques détails dans l’Annexe 8 des dépôts de dossier auprès de la </a:t>
            </a:r>
            <a:r>
              <a:rPr lang="fr-FR" sz="3200" i="0" u="none" strike="noStrike" cap="none" dirty="0" err="1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CNEDiMTS</a:t>
            </a:r>
            <a:r>
              <a:rPr lang="fr-FR" sz="3200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fr-FR" sz="105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16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10710-433E-4783-BC06-450C1927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C4DFE-C805-4BCA-9CAE-E2B6094DB7A2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BF59C73B-0689-49AB-949B-DA5D273B9F01}"/>
              </a:ext>
            </a:extLst>
          </p:cNvPr>
          <p:cNvPicPr/>
          <p:nvPr/>
        </p:nvPicPr>
        <p:blipFill rotWithShape="1">
          <a:blip r:embed="rId2"/>
          <a:srcRect t="65610"/>
          <a:stretch/>
        </p:blipFill>
        <p:spPr>
          <a:xfrm>
            <a:off x="1630680" y="1854200"/>
            <a:ext cx="8930640" cy="335760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E271338-E7CC-4846-8F1F-2CCA7EC73E87}"/>
              </a:ext>
            </a:extLst>
          </p:cNvPr>
          <p:cNvSpPr txBox="1"/>
          <p:nvPr/>
        </p:nvSpPr>
        <p:spPr>
          <a:xfrm>
            <a:off x="0" y="6591838"/>
            <a:ext cx="80962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Guide LPPR : Dépôt d’un dossier auprès de la </a:t>
            </a:r>
            <a:r>
              <a:rPr lang="fr-F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CNEDiMTS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</a:rPr>
              <a:t>, HAS (2024)</a:t>
            </a:r>
            <a:endParaRPr lang="fr-FR" sz="12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D1190D5-4961-46B1-A2B9-3E865208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5216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3200" i="0" u="none" strike="noStrike" cap="none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Quelques détails dans l’Annexe 8 des dépôts de dossier auprès de la </a:t>
            </a:r>
            <a:r>
              <a:rPr lang="fr-FR" sz="3200" i="0" u="none" strike="noStrike" cap="none" dirty="0" err="1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CNEDiMTS</a:t>
            </a:r>
            <a:r>
              <a:rPr lang="fr-FR" sz="3200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fr-FR" sz="105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43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45216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3200" b="1" dirty="0">
                <a:solidFill>
                  <a:srgbClr val="143C64"/>
                </a:solidFill>
              </a:rPr>
              <a:t>MAIS : des défis méthodologiques non résolus !</a:t>
            </a:r>
            <a:endParaRPr lang="fr-FR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Google Shape;170;g3b0ef2ee635_0_2">
            <a:extLst>
              <a:ext uri="{FF2B5EF4-FFF2-40B4-BE49-F238E27FC236}">
                <a16:creationId xmlns:a16="http://schemas.microsoft.com/office/drawing/2014/main" id="{1EA8D157-F9E5-48DB-AE49-BEFD0630F9FF}"/>
              </a:ext>
            </a:extLst>
          </p:cNvPr>
          <p:cNvSpPr txBox="1"/>
          <p:nvPr/>
        </p:nvSpPr>
        <p:spPr>
          <a:xfrm>
            <a:off x="88900" y="1316649"/>
            <a:ext cx="11531600" cy="478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746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fr-FR" sz="1800" b="1" dirty="0">
                <a:solidFill>
                  <a:schemeClr val="dk1"/>
                </a:solidFill>
              </a:rPr>
              <a:t>Absence de cadre opérationnel</a:t>
            </a:r>
            <a:r>
              <a:rPr lang="fr-FR" sz="1800" dirty="0">
                <a:solidFill>
                  <a:schemeClr val="dk1"/>
                </a:solidFill>
              </a:rPr>
              <a:t> :</a:t>
            </a:r>
            <a:br>
              <a:rPr lang="fr-FR" sz="1800" dirty="0">
                <a:solidFill>
                  <a:schemeClr val="dk1"/>
                </a:solidFill>
              </a:rPr>
            </a:br>
            <a:r>
              <a:rPr lang="fr-FR" sz="1800" dirty="0">
                <a:solidFill>
                  <a:schemeClr val="dk1"/>
                </a:solidFill>
              </a:rPr>
              <a:t>La cartographie de la HAS (2020) fournit une </a:t>
            </a:r>
            <a:r>
              <a:rPr lang="fr-FR" sz="1800" b="1" dirty="0">
                <a:solidFill>
                  <a:schemeClr val="dk1"/>
                </a:solidFill>
              </a:rPr>
              <a:t>structure conceptuelle</a:t>
            </a:r>
            <a:r>
              <a:rPr lang="fr-FR" sz="1800" dirty="0">
                <a:solidFill>
                  <a:schemeClr val="dk1"/>
                </a:solidFill>
              </a:rPr>
              <a:t> (macro-critères et sous-critères), mais elle ne propose </a:t>
            </a:r>
            <a:r>
              <a:rPr lang="fr-FR" sz="1800" b="1" dirty="0">
                <a:solidFill>
                  <a:schemeClr val="dk1"/>
                </a:solidFill>
              </a:rPr>
              <a:t>pas de méthode standardisée</a:t>
            </a:r>
            <a:r>
              <a:rPr lang="fr-FR" sz="1800" dirty="0">
                <a:solidFill>
                  <a:schemeClr val="dk1"/>
                </a:solidFill>
              </a:rPr>
              <a:t> pour :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fr-FR" sz="1800" dirty="0">
                <a:solidFill>
                  <a:schemeClr val="dk1"/>
                </a:solidFill>
              </a:rPr>
              <a:t>Sélectionner les critères pertinents selon le contexte.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fr-FR" sz="1800" dirty="0">
                <a:solidFill>
                  <a:schemeClr val="dk1"/>
                </a:solidFill>
              </a:rPr>
              <a:t>Collecter les données (sources, indicateurs, formats).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fr-FR" sz="1800" dirty="0">
                <a:solidFill>
                  <a:schemeClr val="dk1"/>
                </a:solidFill>
              </a:rPr>
              <a:t>Interpréter les résultats de manière homogène.</a:t>
            </a: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fr-FR" sz="1800" b="1" dirty="0">
                <a:solidFill>
                  <a:schemeClr val="dk1"/>
                </a:solidFill>
              </a:rPr>
              <a:t>Manque d’outils validés</a:t>
            </a:r>
            <a:r>
              <a:rPr lang="fr-FR" sz="1800" dirty="0">
                <a:solidFill>
                  <a:schemeClr val="dk1"/>
                </a:solidFill>
              </a:rPr>
              <a:t> :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fr-FR" sz="1800" b="1" dirty="0">
                <a:solidFill>
                  <a:schemeClr val="dk1"/>
                </a:solidFill>
              </a:rPr>
              <a:t>Peu de modèles robustes</a:t>
            </a:r>
            <a:r>
              <a:rPr lang="fr-FR" sz="1800" dirty="0">
                <a:solidFill>
                  <a:schemeClr val="dk1"/>
                </a:solidFill>
              </a:rPr>
              <a:t> pour quantifier l’impact organisationnel (ex. temps infirmier, flux patients, coûts indirects).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fr-FR" sz="1800" b="1" dirty="0">
                <a:solidFill>
                  <a:schemeClr val="dk1"/>
                </a:solidFill>
              </a:rPr>
              <a:t>Risque de biais</a:t>
            </a:r>
            <a:r>
              <a:rPr lang="fr-FR" sz="1800" dirty="0">
                <a:solidFill>
                  <a:schemeClr val="dk1"/>
                </a:solidFill>
              </a:rPr>
              <a:t> (algorithmes non validés, données partielles).</a:t>
            </a: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fr-FR" sz="1800" b="1" dirty="0">
                <a:solidFill>
                  <a:schemeClr val="dk1"/>
                </a:solidFill>
              </a:rPr>
              <a:t>Spécificités des dispositifs médicaux numériques (</a:t>
            </a:r>
            <a:r>
              <a:rPr lang="fr-FR" sz="1800" b="1" dirty="0" err="1">
                <a:solidFill>
                  <a:schemeClr val="dk1"/>
                </a:solidFill>
              </a:rPr>
              <a:t>DMn</a:t>
            </a:r>
            <a:r>
              <a:rPr lang="fr-FR" sz="1800" b="1" dirty="0">
                <a:solidFill>
                  <a:schemeClr val="dk1"/>
                </a:solidFill>
              </a:rPr>
              <a:t>)</a:t>
            </a:r>
            <a:r>
              <a:rPr lang="fr-FR" sz="1800" dirty="0">
                <a:solidFill>
                  <a:schemeClr val="dk1"/>
                </a:solidFill>
              </a:rPr>
              <a:t> :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fr-FR" sz="1800" dirty="0">
                <a:solidFill>
                  <a:schemeClr val="dk1"/>
                </a:solidFill>
              </a:rPr>
              <a:t>Problèmes liés à l’interopérabilité, la cybersécurité et la génération de preuves en vie réelle.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fr-FR" sz="1800" dirty="0">
                <a:solidFill>
                  <a:schemeClr val="dk1"/>
                </a:solidFill>
              </a:rPr>
              <a:t>Nécessité d’intégrer des dimensions nouvelles (gestion des données, formation continue des professionnels).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EF873B-1205-B819-4F3E-7E51C754CE8B}"/>
              </a:ext>
            </a:extLst>
          </p:cNvPr>
          <p:cNvSpPr txBox="1"/>
          <p:nvPr/>
        </p:nvSpPr>
        <p:spPr>
          <a:xfrm>
            <a:off x="47767" y="6277302"/>
            <a:ext cx="1031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Martin, T., Arbelaez-Garces, G., Roussel, C., Martelli, N., &amp; Marcellin, O. (2026). Organizational impact in healthcare in France: a decade of insights but chicken and egg situation. International Journal of Technology Assessment in Health Care, 42(1), e25.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09353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89" y="280086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Cas des fibroscopes à UU vs UM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14F8D86-B05C-494B-BAA8-9FBB461B150C}"/>
              </a:ext>
            </a:extLst>
          </p:cNvPr>
          <p:cNvSpPr txBox="1"/>
          <p:nvPr/>
        </p:nvSpPr>
        <p:spPr>
          <a:xfrm>
            <a:off x="0" y="6431022"/>
            <a:ext cx="11353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Chateauvieux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C., Farah, L.,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Guerot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Wermert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Pineau, J.,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Prognon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... &amp;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Martelli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 (2018). Single‐use flexible bronchoscopes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compared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reusable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bronchoscopes: positive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organizational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impact but a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costly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solution. 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</a:t>
            </a:r>
            <a:r>
              <a:rPr lang="fr-F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evaluation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r-F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practice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528-535.</a:t>
            </a:r>
            <a:endParaRPr lang="fr-FR" sz="1200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1DA073F-4A4C-4030-A846-973430662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54"/>
          <a:stretch/>
        </p:blipFill>
        <p:spPr>
          <a:xfrm>
            <a:off x="3211350" y="1397000"/>
            <a:ext cx="6251900" cy="49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89" y="51694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Objectifs de l’étude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2" descr="https://cvws.icloud-content.com/B/AUvKCOakV_8wtXg2iQElQB9n13KZATezBfqsntQ-wN-99mZ4Ad9li2lP/aView_aScope3_see-media.jpg?o=AjEJ_5eHW0_HGxKIa2aWYmJ0d-K13DyfGgkA0lJxVYTO&amp;v=1&amp;x=3&amp;a=BRpmka9zIGBTA40yNg&amp;e=1475417072&amp;k=aQiNO5sEsjc_FR9stiMiKg&amp;fl=&amp;r=5ae7a2b7-9fb8-4689-a886-53c137f54c5b-1&amp;ckc=com.apple.clouddocs&amp;ckz=com.apple.CloudDocs&amp;p=35&amp;s=AUL5YPY3hsEhs17sk618jZQW-gs&amp;cd=i">
            <a:extLst>
              <a:ext uri="{FF2B5EF4-FFF2-40B4-BE49-F238E27FC236}">
                <a16:creationId xmlns:a16="http://schemas.microsoft.com/office/drawing/2014/main" id="{EEFAD3B0-9881-471E-83D0-A8ABB0747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13559" r="17454"/>
          <a:stretch/>
        </p:blipFill>
        <p:spPr bwMode="auto">
          <a:xfrm>
            <a:off x="5318379" y="4170777"/>
            <a:ext cx="1581910" cy="11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ficher l'image d'origine">
            <a:extLst>
              <a:ext uri="{FF2B5EF4-FFF2-40B4-BE49-F238E27FC236}">
                <a16:creationId xmlns:a16="http://schemas.microsoft.com/office/drawing/2014/main" id="{E1F63387-09C5-48EB-8A45-89FD72EA6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r="101" b="10550"/>
          <a:stretch/>
        </p:blipFill>
        <p:spPr bwMode="auto">
          <a:xfrm>
            <a:off x="326372" y="2964179"/>
            <a:ext cx="1761128" cy="11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87D04E3-B7A6-43B7-843A-8D84181F171D}"/>
              </a:ext>
            </a:extLst>
          </p:cNvPr>
          <p:cNvSpPr txBox="1"/>
          <p:nvPr/>
        </p:nvSpPr>
        <p:spPr>
          <a:xfrm>
            <a:off x="3274647" y="5476915"/>
            <a:ext cx="6320513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/>
              <a:t>Evaluation de l’impact </a:t>
            </a:r>
            <a:r>
              <a:rPr lang="fr-FR" sz="2800" b="1" dirty="0">
                <a:solidFill>
                  <a:srgbClr val="00B0F0"/>
                </a:solidFill>
              </a:rPr>
              <a:t>organisationnel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i="1" dirty="0"/>
              <a:t>Evaluation de l’impact </a:t>
            </a:r>
            <a:r>
              <a:rPr lang="fr-FR" sz="2800" i="1" dirty="0">
                <a:solidFill>
                  <a:srgbClr val="00B0F0"/>
                </a:solidFill>
              </a:rPr>
              <a:t>économique</a:t>
            </a:r>
          </a:p>
        </p:txBody>
      </p:sp>
      <p:sp>
        <p:nvSpPr>
          <p:cNvPr id="8" name="Flèche droite 5">
            <a:extLst>
              <a:ext uri="{FF2B5EF4-FFF2-40B4-BE49-F238E27FC236}">
                <a16:creationId xmlns:a16="http://schemas.microsoft.com/office/drawing/2014/main" id="{9D077820-C107-4AA6-B64D-D3222C966558}"/>
              </a:ext>
            </a:extLst>
          </p:cNvPr>
          <p:cNvSpPr/>
          <p:nvPr/>
        </p:nvSpPr>
        <p:spPr>
          <a:xfrm>
            <a:off x="5318378" y="3291919"/>
            <a:ext cx="3163823" cy="1134904"/>
          </a:xfrm>
          <a:prstGeom prst="rightArrow">
            <a:avLst>
              <a:gd name="adj1" fmla="val 50000"/>
              <a:gd name="adj2" fmla="val 3755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accent2"/>
                </a:solidFill>
              </a:rPr>
              <a:t>Fibroscopes à usage </a:t>
            </a:r>
            <a:r>
              <a:rPr lang="fr-FR" b="1" dirty="0">
                <a:solidFill>
                  <a:srgbClr val="FF0000"/>
                </a:solidFill>
              </a:rPr>
              <a:t>unique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r>
              <a:rPr lang="fr-FR" dirty="0">
                <a:solidFill>
                  <a:schemeClr val="accent2"/>
                </a:solidFill>
              </a:rPr>
              <a:t>AMBU®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236C9D0-B45C-4E06-9A2B-13CEB0EFB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02" y="1723924"/>
            <a:ext cx="3606114" cy="341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61C022D-11A3-4A13-A5A8-69614E25BF8A}"/>
              </a:ext>
            </a:extLst>
          </p:cNvPr>
          <p:cNvSpPr txBox="1"/>
          <p:nvPr/>
        </p:nvSpPr>
        <p:spPr>
          <a:xfrm>
            <a:off x="0" y="16585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2000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C956412-E252-4E79-A4CD-395A34F501E0}"/>
              </a:ext>
            </a:extLst>
          </p:cNvPr>
          <p:cNvCxnSpPr>
            <a:stCxn id="10" idx="2"/>
          </p:cNvCxnSpPr>
          <p:nvPr/>
        </p:nvCxnSpPr>
        <p:spPr>
          <a:xfrm>
            <a:off x="326372" y="2027865"/>
            <a:ext cx="0" cy="5934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èche droite 20">
            <a:extLst>
              <a:ext uri="{FF2B5EF4-FFF2-40B4-BE49-F238E27FC236}">
                <a16:creationId xmlns:a16="http://schemas.microsoft.com/office/drawing/2014/main" id="{8D3853FE-E89C-48B0-9562-AAD9FC2AA1B2}"/>
              </a:ext>
            </a:extLst>
          </p:cNvPr>
          <p:cNvSpPr/>
          <p:nvPr/>
        </p:nvSpPr>
        <p:spPr>
          <a:xfrm>
            <a:off x="326372" y="2052249"/>
            <a:ext cx="8155829" cy="1186322"/>
          </a:xfrm>
          <a:prstGeom prst="rightArrow">
            <a:avLst>
              <a:gd name="adj1" fmla="val 50000"/>
              <a:gd name="adj2" fmla="val 4078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Fibroscopes à usage </a:t>
            </a:r>
            <a:r>
              <a:rPr lang="fr-FR" b="1" dirty="0">
                <a:solidFill>
                  <a:srgbClr val="FF0000"/>
                </a:solidFill>
              </a:rPr>
              <a:t>multiple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PENTAX®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BB6B065-030E-4C82-91D8-FE8789722329}"/>
              </a:ext>
            </a:extLst>
          </p:cNvPr>
          <p:cNvCxnSpPr>
            <a:endCxn id="8" idx="1"/>
          </p:cNvCxnSpPr>
          <p:nvPr/>
        </p:nvCxnSpPr>
        <p:spPr>
          <a:xfrm flipH="1">
            <a:off x="5318378" y="2068988"/>
            <a:ext cx="4236" cy="17903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16C95C88-0C3E-4496-A1AE-4DBC08C68C54}"/>
              </a:ext>
            </a:extLst>
          </p:cNvPr>
          <p:cNvSpPr txBox="1"/>
          <p:nvPr/>
        </p:nvSpPr>
        <p:spPr>
          <a:xfrm>
            <a:off x="4740210" y="1666183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mars 2015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8FC80B-DDEC-4B88-A7F3-1ACA57D45BCA}"/>
              </a:ext>
            </a:extLst>
          </p:cNvPr>
          <p:cNvSpPr txBox="1"/>
          <p:nvPr/>
        </p:nvSpPr>
        <p:spPr>
          <a:xfrm>
            <a:off x="7658770" y="16661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2016</a:t>
            </a:r>
          </a:p>
        </p:txBody>
      </p:sp>
      <p:sp>
        <p:nvSpPr>
          <p:cNvPr id="17" name="Rectangle à coins arrondis 12">
            <a:extLst>
              <a:ext uri="{FF2B5EF4-FFF2-40B4-BE49-F238E27FC236}">
                <a16:creationId xmlns:a16="http://schemas.microsoft.com/office/drawing/2014/main" id="{DFCD6E9F-3704-48A8-BE50-78F40F00DC6E}"/>
              </a:ext>
            </a:extLst>
          </p:cNvPr>
          <p:cNvSpPr/>
          <p:nvPr/>
        </p:nvSpPr>
        <p:spPr>
          <a:xfrm rot="20691411">
            <a:off x="8957875" y="2392359"/>
            <a:ext cx="2835733" cy="78030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Conséquences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ORGANISATIONNELLES ?</a:t>
            </a:r>
          </a:p>
        </p:txBody>
      </p:sp>
      <p:sp>
        <p:nvSpPr>
          <p:cNvPr id="18" name="Rectangle à coins arrondis 23">
            <a:extLst>
              <a:ext uri="{FF2B5EF4-FFF2-40B4-BE49-F238E27FC236}">
                <a16:creationId xmlns:a16="http://schemas.microsoft.com/office/drawing/2014/main" id="{240ADBC4-EA04-414F-B164-7B821DB97FD1}"/>
              </a:ext>
            </a:extLst>
          </p:cNvPr>
          <p:cNvSpPr/>
          <p:nvPr/>
        </p:nvSpPr>
        <p:spPr>
          <a:xfrm rot="846299">
            <a:off x="9534027" y="3723557"/>
            <a:ext cx="2280834" cy="70925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Conséquences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BUDGETAIRES ?</a:t>
            </a:r>
          </a:p>
        </p:txBody>
      </p:sp>
      <p:sp>
        <p:nvSpPr>
          <p:cNvPr id="19" name="Rectangle avec flèche vers la droite 30">
            <a:extLst>
              <a:ext uri="{FF2B5EF4-FFF2-40B4-BE49-F238E27FC236}">
                <a16:creationId xmlns:a16="http://schemas.microsoft.com/office/drawing/2014/main" id="{124C58D5-5DF7-4838-B923-6CF45237D5A8}"/>
              </a:ext>
            </a:extLst>
          </p:cNvPr>
          <p:cNvSpPr/>
          <p:nvPr/>
        </p:nvSpPr>
        <p:spPr>
          <a:xfrm>
            <a:off x="652743" y="5476915"/>
            <a:ext cx="2414016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16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Intérêt scientifique</a:t>
            </a:r>
          </a:p>
        </p:txBody>
      </p:sp>
      <p:sp>
        <p:nvSpPr>
          <p:cNvPr id="20" name="Étoile à 7 branches 2">
            <a:extLst>
              <a:ext uri="{FF2B5EF4-FFF2-40B4-BE49-F238E27FC236}">
                <a16:creationId xmlns:a16="http://schemas.microsoft.com/office/drawing/2014/main" id="{9F706A26-440B-4DD5-BD83-0722A230592A}"/>
              </a:ext>
            </a:extLst>
          </p:cNvPr>
          <p:cNvSpPr/>
          <p:nvPr/>
        </p:nvSpPr>
        <p:spPr>
          <a:xfrm>
            <a:off x="4283010" y="2452045"/>
            <a:ext cx="914400" cy="660935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EIG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14F8D86-B05C-494B-BAA8-9FBB461B150C}"/>
              </a:ext>
            </a:extLst>
          </p:cNvPr>
          <p:cNvSpPr txBox="1"/>
          <p:nvPr/>
        </p:nvSpPr>
        <p:spPr>
          <a:xfrm>
            <a:off x="0" y="6431022"/>
            <a:ext cx="11353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Chateauvieux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C., Farah, L.,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Guerot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Wermert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Pineau, J.,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Prognon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... &amp;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Martelli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 (2018). Single‐use flexible bronchoscopes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compared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reusable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bronchoscopes: positive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organizational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impact but a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costly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solution. 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</a:t>
            </a:r>
            <a:r>
              <a:rPr lang="fr-F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evaluation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r-F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practice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528-535.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8366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89" y="51694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Méthodologie : une approche qualitative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DA777DF-A0FB-421B-83FB-F96BA08A2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14965"/>
              </p:ext>
            </p:extLst>
          </p:nvPr>
        </p:nvGraphicFramePr>
        <p:xfrm>
          <a:off x="-39756" y="1524002"/>
          <a:ext cx="12046226" cy="528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917065E4-119F-4A16-8C01-8BA55B1E7FAF}"/>
              </a:ext>
            </a:extLst>
          </p:cNvPr>
          <p:cNvSpPr txBox="1"/>
          <p:nvPr/>
        </p:nvSpPr>
        <p:spPr>
          <a:xfrm>
            <a:off x="495300" y="226479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5D36F7-1851-4B02-A899-52BEA53687C0}"/>
              </a:ext>
            </a:extLst>
          </p:cNvPr>
          <p:cNvSpPr txBox="1"/>
          <p:nvPr/>
        </p:nvSpPr>
        <p:spPr>
          <a:xfrm>
            <a:off x="894384" y="38721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932D44-C3BC-4EFF-8D90-5571B973021E}"/>
              </a:ext>
            </a:extLst>
          </p:cNvPr>
          <p:cNvSpPr txBox="1"/>
          <p:nvPr/>
        </p:nvSpPr>
        <p:spPr>
          <a:xfrm>
            <a:off x="495300" y="54794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77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89" y="51694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Résultats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FA92985-C8A2-46AA-9DD3-7CE80EE0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25" y="665299"/>
            <a:ext cx="7428675" cy="567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2909A26-DAF2-4079-87D3-AA8AD4DF18EA}"/>
              </a:ext>
            </a:extLst>
          </p:cNvPr>
          <p:cNvSpPr txBox="1"/>
          <p:nvPr/>
        </p:nvSpPr>
        <p:spPr>
          <a:xfrm>
            <a:off x="3353212" y="6335801"/>
            <a:ext cx="615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060"/>
                </a:solidFill>
              </a:rPr>
              <a:t>Diagramme schématisant l’utilisation des fibroscopes UM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19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89" y="51694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Résultats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909A26-DAF2-4079-87D3-AA8AD4DF18EA}"/>
              </a:ext>
            </a:extLst>
          </p:cNvPr>
          <p:cNvSpPr txBox="1"/>
          <p:nvPr/>
        </p:nvSpPr>
        <p:spPr>
          <a:xfrm>
            <a:off x="3353212" y="6335801"/>
            <a:ext cx="615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060"/>
                </a:solidFill>
              </a:rPr>
              <a:t>Diagramme schématisant l’utilisation des fibroscopes UU 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45F019-CA04-444C-9ECF-071B0804E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411" y="881558"/>
            <a:ext cx="2413893" cy="53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89" y="51694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Résultats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7668BC0-5C23-4B56-A616-F57BAB357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028305"/>
              </p:ext>
            </p:extLst>
          </p:nvPr>
        </p:nvGraphicFramePr>
        <p:xfrm>
          <a:off x="50800" y="1481729"/>
          <a:ext cx="9029700" cy="53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BC73969-4D08-4653-AE85-4FC7870583CE}"/>
              </a:ext>
            </a:extLst>
          </p:cNvPr>
          <p:cNvSpPr/>
          <p:nvPr/>
        </p:nvSpPr>
        <p:spPr>
          <a:xfrm>
            <a:off x="7717054" y="1308267"/>
            <a:ext cx="4172124" cy="2013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FF0000"/>
                </a:solidFill>
              </a:rPr>
              <a:t>Quel que soit le domaine organisationnel, 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FF0000"/>
                </a:solidFill>
              </a:rPr>
              <a:t>les fibroscopes à usage unique présentent</a:t>
            </a: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plus</a:t>
            </a:r>
            <a:r>
              <a:rPr lang="fr-FR" dirty="0">
                <a:solidFill>
                  <a:srgbClr val="FF0000"/>
                </a:solidFill>
              </a:rPr>
              <a:t> d’avantages (sinon autant) 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FF0000"/>
                </a:solidFill>
              </a:rPr>
              <a:t>que ceux à usage multiple.</a:t>
            </a:r>
          </a:p>
        </p:txBody>
      </p:sp>
      <p:sp>
        <p:nvSpPr>
          <p:cNvPr id="8" name="Flèche courbée vers la gauche 10">
            <a:extLst>
              <a:ext uri="{FF2B5EF4-FFF2-40B4-BE49-F238E27FC236}">
                <a16:creationId xmlns:a16="http://schemas.microsoft.com/office/drawing/2014/main" id="{94642504-ABA2-4D27-8FA5-2EEFD69D4A04}"/>
              </a:ext>
            </a:extLst>
          </p:cNvPr>
          <p:cNvSpPr/>
          <p:nvPr/>
        </p:nvSpPr>
        <p:spPr>
          <a:xfrm rot="5011889">
            <a:off x="7866686" y="4832744"/>
            <a:ext cx="785903" cy="1880949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D247D2-5442-43DB-BF44-A03AFD952E09}"/>
              </a:ext>
            </a:extLst>
          </p:cNvPr>
          <p:cNvSpPr txBox="1"/>
          <p:nvPr/>
        </p:nvSpPr>
        <p:spPr>
          <a:xfrm>
            <a:off x="8199710" y="4636017"/>
            <a:ext cx="3766657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u="sng" dirty="0"/>
              <a:t>Interprétation</a:t>
            </a:r>
            <a:r>
              <a:rPr lang="fr-FR" sz="1600" dirty="0"/>
              <a:t> :</a:t>
            </a:r>
          </a:p>
          <a:p>
            <a:pPr>
              <a:lnSpc>
                <a:spcPct val="150000"/>
              </a:lnSpc>
            </a:pPr>
            <a:r>
              <a:rPr lang="fr-FR" sz="1600" i="1" dirty="0"/>
              <a:t>Exemple</a:t>
            </a:r>
            <a:r>
              <a:rPr lang="fr-FR" sz="1600" dirty="0"/>
              <a:t> = </a:t>
            </a:r>
          </a:p>
          <a:p>
            <a:r>
              <a:rPr lang="fr-FR" sz="1600" dirty="0"/>
              <a:t>En termes de formation et de compétences des acteurs, 71 % des arguments sont en faveur du circuit d’utilisation des fibroscopes à usage unique.</a:t>
            </a:r>
          </a:p>
        </p:txBody>
      </p:sp>
    </p:spTree>
    <p:extLst>
      <p:ext uri="{BB962C8B-B14F-4D97-AF65-F5344CB8AC3E}">
        <p14:creationId xmlns:p14="http://schemas.microsoft.com/office/powerpoint/2010/main" val="34637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89" y="51694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Résultats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A81F3DD-B88E-413D-A11D-BBC25E0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9" y="1590070"/>
            <a:ext cx="11357113" cy="3840078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« -1 »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/>
              <a:t>attribué lorsque l’organisation est en faveur de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l’UM</a:t>
            </a:r>
          </a:p>
          <a:p>
            <a:pPr marL="0" indent="0">
              <a:buNone/>
            </a:pPr>
            <a:r>
              <a:rPr lang="fr-FR" sz="2000" dirty="0"/>
              <a:t>« 0 » attribué lorsque l’organisation n’est en faveur d’aucun circuit en particulier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accent2"/>
                </a:solidFill>
              </a:rPr>
              <a:t>« +1 » </a:t>
            </a:r>
            <a:r>
              <a:rPr lang="fr-FR" sz="2000" dirty="0"/>
              <a:t>attribué lorsque l’organisation est en faveur de </a:t>
            </a:r>
            <a:r>
              <a:rPr lang="fr-FR" sz="2000" b="1" dirty="0">
                <a:solidFill>
                  <a:schemeClr val="accent2"/>
                </a:solidFill>
              </a:rPr>
              <a:t>l’UU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2BCFE04-CA56-4835-AC1D-486ADC7CD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95317"/>
              </p:ext>
            </p:extLst>
          </p:nvPr>
        </p:nvGraphicFramePr>
        <p:xfrm>
          <a:off x="308164" y="2980413"/>
          <a:ext cx="6628604" cy="360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653">
                  <a:extLst>
                    <a:ext uri="{9D8B030D-6E8A-4147-A177-3AD203B41FA5}">
                      <a16:colId xmlns:a16="http://schemas.microsoft.com/office/drawing/2014/main" val="4272704862"/>
                    </a:ext>
                  </a:extLst>
                </a:gridCol>
                <a:gridCol w="4813446">
                  <a:extLst>
                    <a:ext uri="{9D8B030D-6E8A-4147-A177-3AD203B41FA5}">
                      <a16:colId xmlns:a16="http://schemas.microsoft.com/office/drawing/2014/main" val="2813601569"/>
                    </a:ext>
                  </a:extLst>
                </a:gridCol>
                <a:gridCol w="1365505">
                  <a:extLst>
                    <a:ext uri="{9D8B030D-6E8A-4147-A177-3AD203B41FA5}">
                      <a16:colId xmlns:a16="http://schemas.microsoft.com/office/drawing/2014/main" val="480282919"/>
                    </a:ext>
                  </a:extLst>
                </a:gridCol>
              </a:tblGrid>
              <a:tr h="345544"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Type d'IO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Quotation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l’IO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3172097213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Processus de travail ou production de soins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3727251322"/>
                  </a:ext>
                </a:extLst>
              </a:tr>
              <a:tr h="2469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Parcours de prise en charge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12703"/>
                  </a:ext>
                </a:extLst>
              </a:tr>
              <a:tr h="2469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Flux de patients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315931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Type et niveau d'implication du patient/aidant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1814173608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Besoin de formation et compétences des acteurs professionnels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686044235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Coopérations et modes de communication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568836575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Modalités de suivi et vigilance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568256516"/>
                  </a:ext>
                </a:extLst>
              </a:tr>
              <a:tr h="2688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Sécurité et conditions de travail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1531555489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Accessibilité au soin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1679643157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Allocation budgétaire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301512681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Conception architecturale et infrastructure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203800995"/>
                  </a:ext>
                </a:extLst>
              </a:tr>
              <a:tr h="2332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Circuit logistique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1516863130"/>
                  </a:ext>
                </a:extLst>
              </a:tr>
              <a:tr h="3113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+9</a:t>
                      </a:r>
                    </a:p>
                  </a:txBody>
                  <a:tcPr marL="6664" marR="6664" marT="666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EB4D5D0-21D5-405C-AAD3-B635CF4B6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23606"/>
              </p:ext>
            </p:extLst>
          </p:nvPr>
        </p:nvGraphicFramePr>
        <p:xfrm>
          <a:off x="8019263" y="3158709"/>
          <a:ext cx="387964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dirty="0"/>
                        <a:t>Interprétation du score global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+6 à +12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Très en faveur de l’UU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 à +6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faveur de l’UU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 de différence</a:t>
                      </a:r>
                      <a:r>
                        <a:rPr lang="fr-FR" baseline="0" dirty="0"/>
                        <a:t> UU / UM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-6 à 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 faveur de l’UM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-12 à</a:t>
                      </a:r>
                      <a:r>
                        <a:rPr lang="fr-FR" baseline="0" dirty="0"/>
                        <a:t> -6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Très en faveur de l’UM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Flèche droite 6">
            <a:extLst>
              <a:ext uri="{FF2B5EF4-FFF2-40B4-BE49-F238E27FC236}">
                <a16:creationId xmlns:a16="http://schemas.microsoft.com/office/drawing/2014/main" id="{0C427DD1-5706-4C36-B10C-97052B739213}"/>
              </a:ext>
            </a:extLst>
          </p:cNvPr>
          <p:cNvSpPr/>
          <p:nvPr/>
        </p:nvSpPr>
        <p:spPr>
          <a:xfrm>
            <a:off x="7046495" y="6327027"/>
            <a:ext cx="694944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4E6F87-8403-47B0-ADFD-C096096C603A}"/>
              </a:ext>
            </a:extLst>
          </p:cNvPr>
          <p:cNvSpPr txBox="1"/>
          <p:nvPr/>
        </p:nvSpPr>
        <p:spPr>
          <a:xfrm>
            <a:off x="7851166" y="6239454"/>
            <a:ext cx="31851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Très en faveur de l’usage unique</a:t>
            </a:r>
          </a:p>
        </p:txBody>
      </p:sp>
    </p:spTree>
    <p:extLst>
      <p:ext uri="{BB962C8B-B14F-4D97-AF65-F5344CB8AC3E}">
        <p14:creationId xmlns:p14="http://schemas.microsoft.com/office/powerpoint/2010/main" val="291438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45216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000" b="1" dirty="0">
                <a:solidFill>
                  <a:srgbClr val="143C64"/>
                </a:solidFill>
              </a:rPr>
              <a:t>Chronologie de la réflexion autour de l’IO en France</a:t>
            </a:r>
            <a:endParaRPr lang="fr-FR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Google Shape;161;p2">
            <a:extLst>
              <a:ext uri="{FF2B5EF4-FFF2-40B4-BE49-F238E27FC236}">
                <a16:creationId xmlns:a16="http://schemas.microsoft.com/office/drawing/2014/main" id="{DF417BB9-1512-400A-9837-F20B8B98E2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25" y="1884787"/>
            <a:ext cx="11969750" cy="431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384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89" y="51694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Résultats (impact économique)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lèche droite 5">
            <a:extLst>
              <a:ext uri="{FF2B5EF4-FFF2-40B4-BE49-F238E27FC236}">
                <a16:creationId xmlns:a16="http://schemas.microsoft.com/office/drawing/2014/main" id="{7057D911-FCDD-4D34-A0AA-33B432B60995}"/>
              </a:ext>
            </a:extLst>
          </p:cNvPr>
          <p:cNvSpPr/>
          <p:nvPr/>
        </p:nvSpPr>
        <p:spPr>
          <a:xfrm>
            <a:off x="7688364" y="5392196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B2A07D-E4D5-485D-8908-46DE0E542889}"/>
              </a:ext>
            </a:extLst>
          </p:cNvPr>
          <p:cNvSpPr txBox="1"/>
          <p:nvPr/>
        </p:nvSpPr>
        <p:spPr>
          <a:xfrm>
            <a:off x="435995" y="4808199"/>
            <a:ext cx="6853672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fr-FR" sz="2400" dirty="0">
                <a:solidFill>
                  <a:srgbClr val="FF0000"/>
                </a:solidFill>
              </a:rPr>
              <a:t>245 669€ </a:t>
            </a:r>
            <a:r>
              <a:rPr lang="fr-FR" sz="2400" dirty="0"/>
              <a:t>dépensés </a:t>
            </a:r>
            <a:r>
              <a:rPr lang="fr-FR" sz="2400" u="sng" dirty="0"/>
              <a:t>par an</a:t>
            </a:r>
            <a:r>
              <a:rPr lang="fr-FR" sz="2400" dirty="0"/>
              <a:t> pour les fibroscopes UU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et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- </a:t>
            </a:r>
            <a:r>
              <a:rPr lang="fr-FR" sz="2400" dirty="0">
                <a:solidFill>
                  <a:srgbClr val="FF0000"/>
                </a:solidFill>
              </a:rPr>
              <a:t>1037 </a:t>
            </a:r>
            <a:r>
              <a:rPr lang="fr-FR" sz="2400" dirty="0"/>
              <a:t>fibroscopes UU commandés </a:t>
            </a:r>
            <a:r>
              <a:rPr lang="fr-FR" sz="2400" u="sng" dirty="0"/>
              <a:t>par an</a:t>
            </a:r>
            <a:r>
              <a:rPr lang="fr-FR" sz="2400" dirty="0"/>
              <a:t> environ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988218-E9C0-42F3-9348-6ABDF543B28B}"/>
              </a:ext>
            </a:extLst>
          </p:cNvPr>
          <p:cNvSpPr txBox="1"/>
          <p:nvPr/>
        </p:nvSpPr>
        <p:spPr>
          <a:xfrm>
            <a:off x="8845923" y="4888639"/>
            <a:ext cx="2769333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237 € / acte utilisant </a:t>
            </a:r>
            <a:r>
              <a:rPr lang="fr-FR" sz="3200" b="1" dirty="0" err="1">
                <a:solidFill>
                  <a:schemeClr val="accent2"/>
                </a:solidFill>
              </a:rPr>
              <a:t>fibro</a:t>
            </a:r>
            <a:r>
              <a:rPr lang="fr-FR" sz="3200" b="1" dirty="0">
                <a:solidFill>
                  <a:schemeClr val="accent2"/>
                </a:solidFill>
              </a:rPr>
              <a:t> UU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5ADCFC-2F23-4B7A-962F-053AEBF0AA75}"/>
              </a:ext>
            </a:extLst>
          </p:cNvPr>
          <p:cNvSpPr txBox="1"/>
          <p:nvPr/>
        </p:nvSpPr>
        <p:spPr>
          <a:xfrm>
            <a:off x="277263" y="1636331"/>
            <a:ext cx="723195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fr-FR" sz="2400" dirty="0">
                <a:solidFill>
                  <a:srgbClr val="FF0000"/>
                </a:solidFill>
              </a:rPr>
              <a:t>124 016 €</a:t>
            </a:r>
            <a:r>
              <a:rPr lang="fr-FR" sz="2400" dirty="0"/>
              <a:t> dépensés </a:t>
            </a:r>
            <a:r>
              <a:rPr lang="fr-FR" sz="2400" u="sng" dirty="0"/>
              <a:t>par an </a:t>
            </a:r>
            <a:r>
              <a:rPr lang="fr-FR" sz="2400" dirty="0"/>
              <a:t>pour les fibroscopes UM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Et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fr-FR" sz="2400" dirty="0">
                <a:solidFill>
                  <a:srgbClr val="FF0000"/>
                </a:solidFill>
              </a:rPr>
              <a:t>1 644 actes </a:t>
            </a:r>
            <a:r>
              <a:rPr lang="fr-FR" sz="2400" dirty="0"/>
              <a:t>de fibroscopie bronchique </a:t>
            </a:r>
            <a:r>
              <a:rPr lang="fr-FR" sz="2400" u="sng" dirty="0"/>
              <a:t>par an</a:t>
            </a:r>
          </a:p>
          <a:p>
            <a:pPr algn="ctr"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dirty="0"/>
              <a:t>(activité 2014 concernant exclusivement les PENTAX )</a:t>
            </a:r>
          </a:p>
        </p:txBody>
      </p:sp>
      <p:sp>
        <p:nvSpPr>
          <p:cNvPr id="9" name="Flèche droite 10">
            <a:extLst>
              <a:ext uri="{FF2B5EF4-FFF2-40B4-BE49-F238E27FC236}">
                <a16:creationId xmlns:a16="http://schemas.microsoft.com/office/drawing/2014/main" id="{342EBBAF-445E-4164-8388-FA27A3C7886B}"/>
              </a:ext>
            </a:extLst>
          </p:cNvPr>
          <p:cNvSpPr/>
          <p:nvPr/>
        </p:nvSpPr>
        <p:spPr>
          <a:xfrm>
            <a:off x="7688364" y="2575977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53B00D-3021-4841-98B2-46F711A918AF}"/>
              </a:ext>
            </a:extLst>
          </p:cNvPr>
          <p:cNvSpPr txBox="1"/>
          <p:nvPr/>
        </p:nvSpPr>
        <p:spPr>
          <a:xfrm>
            <a:off x="8786964" y="1985233"/>
            <a:ext cx="256683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75 € / acte utilisant </a:t>
            </a:r>
            <a:r>
              <a:rPr lang="fr-FR" sz="3200" b="1" dirty="0" err="1">
                <a:solidFill>
                  <a:schemeClr val="accent1"/>
                </a:solidFill>
              </a:rPr>
              <a:t>fibro</a:t>
            </a:r>
            <a:r>
              <a:rPr lang="fr-FR" sz="3200" b="1" dirty="0">
                <a:solidFill>
                  <a:schemeClr val="accent1"/>
                </a:solidFill>
              </a:rPr>
              <a:t> UM 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282E4DF5-ACCB-4055-ADB9-74EFF7799F85}"/>
              </a:ext>
            </a:extLst>
          </p:cNvPr>
          <p:cNvSpPr txBox="1"/>
          <p:nvPr/>
        </p:nvSpPr>
        <p:spPr>
          <a:xfrm>
            <a:off x="11215507" y="3831317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X 3</a:t>
            </a:r>
          </a:p>
        </p:txBody>
      </p:sp>
      <p:sp>
        <p:nvSpPr>
          <p:cNvPr id="12" name="Curved Left Arrow 13">
            <a:extLst>
              <a:ext uri="{FF2B5EF4-FFF2-40B4-BE49-F238E27FC236}">
                <a16:creationId xmlns:a16="http://schemas.microsoft.com/office/drawing/2014/main" id="{3099C54B-A21F-4E2E-AC6B-4314D2585CE6}"/>
              </a:ext>
            </a:extLst>
          </p:cNvPr>
          <p:cNvSpPr/>
          <p:nvPr/>
        </p:nvSpPr>
        <p:spPr>
          <a:xfrm rot="20358796">
            <a:off x="11273877" y="3339951"/>
            <a:ext cx="784372" cy="161958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0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089" y="51694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A retenir…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4FC3D2-C43E-4341-B3B0-185B3E1F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907285"/>
            <a:ext cx="1764296" cy="17642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66CE478-814E-4B73-A948-B5709FCDE4E0}"/>
              </a:ext>
            </a:extLst>
          </p:cNvPr>
          <p:cNvSpPr txBox="1"/>
          <p:nvPr/>
        </p:nvSpPr>
        <p:spPr>
          <a:xfrm>
            <a:off x="532544" y="3736361"/>
            <a:ext cx="409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Un réflexion en cours depuis plusieurs années</a:t>
            </a:r>
          </a:p>
          <a:p>
            <a:pPr algn="ctr"/>
            <a:r>
              <a:rPr lang="fr-FR" sz="1600" dirty="0"/>
              <a:t>Accélération récente avec </a:t>
            </a:r>
            <a:r>
              <a:rPr lang="fr-FR" sz="1600" dirty="0" err="1"/>
              <a:t>DMn</a:t>
            </a:r>
            <a:r>
              <a:rPr lang="fr-FR" sz="1600" dirty="0"/>
              <a:t> (GT HAS) </a:t>
            </a:r>
          </a:p>
        </p:txBody>
      </p:sp>
      <p:pic>
        <p:nvPicPr>
          <p:cNvPr id="1026" name="Picture 2" descr="Institution - Free architecture and city icons">
            <a:extLst>
              <a:ext uri="{FF2B5EF4-FFF2-40B4-BE49-F238E27FC236}">
                <a16:creationId xmlns:a16="http://schemas.microsoft.com/office/drawing/2014/main" id="{E3F094B4-8338-4380-BDDF-147ABC619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30" y="216199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5741EA-EEDB-4C83-B545-69237AF22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076" y="2272778"/>
            <a:ext cx="1325563" cy="132556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E506C08-DCD5-4DBC-8F40-C2DA16259695}"/>
              </a:ext>
            </a:extLst>
          </p:cNvPr>
          <p:cNvSpPr txBox="1"/>
          <p:nvPr/>
        </p:nvSpPr>
        <p:spPr>
          <a:xfrm>
            <a:off x="5219930" y="3763875"/>
            <a:ext cx="274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Intérêt de l’IO au niveau national et local</a:t>
            </a:r>
            <a:endParaRPr lang="fr-FR" sz="16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F742C0B-3428-4A1E-826D-CB3B3990A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7309" y="2158142"/>
            <a:ext cx="1473430" cy="147343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FC6B79C-FF06-42E4-A97B-528DF4EE2394}"/>
              </a:ext>
            </a:extLst>
          </p:cNvPr>
          <p:cNvSpPr txBox="1"/>
          <p:nvPr/>
        </p:nvSpPr>
        <p:spPr>
          <a:xfrm>
            <a:off x="8534283" y="3807040"/>
            <a:ext cx="347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Pas de méthodologie officielle</a:t>
            </a:r>
          </a:p>
          <a:p>
            <a:pPr algn="ctr"/>
            <a:r>
              <a:rPr lang="fr-FR" sz="1600" dirty="0"/>
              <a:t>Ouverture à d’autres méthodes (SHS…)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B882EDA-667F-491F-8BE8-583BDD59B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576" y="4638246"/>
            <a:ext cx="1397000" cy="1397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6807ABA-4A09-4845-8017-387A54103326}"/>
              </a:ext>
            </a:extLst>
          </p:cNvPr>
          <p:cNvSpPr txBox="1"/>
          <p:nvPr/>
        </p:nvSpPr>
        <p:spPr>
          <a:xfrm>
            <a:off x="4164243" y="6063962"/>
            <a:ext cx="476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Avantage organisationnel +++ </a:t>
            </a:r>
          </a:p>
          <a:p>
            <a:pPr algn="ctr"/>
            <a:r>
              <a:rPr lang="fr-FR" sz="1600" b="1" dirty="0"/>
              <a:t>pour les bronchoscopes UU</a:t>
            </a:r>
          </a:p>
        </p:txBody>
      </p:sp>
    </p:spTree>
    <p:extLst>
      <p:ext uri="{BB962C8B-B14F-4D97-AF65-F5344CB8AC3E}">
        <p14:creationId xmlns:p14="http://schemas.microsoft.com/office/powerpoint/2010/main" val="14483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E7D05A-0755-BDE1-8A96-41728902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876035" y="2741474"/>
            <a:ext cx="6439929" cy="1325563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Merci de votre attention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04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02BB7-2696-19DC-765C-790BFF494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A8237A-D228-725C-F7B8-A1953FD7FC49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A5209B-0192-5C4A-EFA0-60C8D248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6EA4DAF-678D-0FC2-5F6D-E76CDF536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93553"/>
              </p:ext>
            </p:extLst>
          </p:nvPr>
        </p:nvGraphicFramePr>
        <p:xfrm>
          <a:off x="137160" y="741600"/>
          <a:ext cx="11764447" cy="559627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470556">
                  <a:extLst>
                    <a:ext uri="{9D8B030D-6E8A-4147-A177-3AD203B41FA5}">
                      <a16:colId xmlns:a16="http://schemas.microsoft.com/office/drawing/2014/main" val="714848541"/>
                    </a:ext>
                  </a:extLst>
                </a:gridCol>
                <a:gridCol w="1470556">
                  <a:extLst>
                    <a:ext uri="{9D8B030D-6E8A-4147-A177-3AD203B41FA5}">
                      <a16:colId xmlns:a16="http://schemas.microsoft.com/office/drawing/2014/main" val="1483075034"/>
                    </a:ext>
                  </a:extLst>
                </a:gridCol>
                <a:gridCol w="1470556">
                  <a:extLst>
                    <a:ext uri="{9D8B030D-6E8A-4147-A177-3AD203B41FA5}">
                      <a16:colId xmlns:a16="http://schemas.microsoft.com/office/drawing/2014/main" val="2209768352"/>
                    </a:ext>
                  </a:extLst>
                </a:gridCol>
                <a:gridCol w="1470556">
                  <a:extLst>
                    <a:ext uri="{9D8B030D-6E8A-4147-A177-3AD203B41FA5}">
                      <a16:colId xmlns:a16="http://schemas.microsoft.com/office/drawing/2014/main" val="2342892756"/>
                    </a:ext>
                  </a:extLst>
                </a:gridCol>
                <a:gridCol w="1470556">
                  <a:extLst>
                    <a:ext uri="{9D8B030D-6E8A-4147-A177-3AD203B41FA5}">
                      <a16:colId xmlns:a16="http://schemas.microsoft.com/office/drawing/2014/main" val="2615032046"/>
                    </a:ext>
                  </a:extLst>
                </a:gridCol>
                <a:gridCol w="1470556">
                  <a:extLst>
                    <a:ext uri="{9D8B030D-6E8A-4147-A177-3AD203B41FA5}">
                      <a16:colId xmlns:a16="http://schemas.microsoft.com/office/drawing/2014/main" val="1828686061"/>
                    </a:ext>
                  </a:extLst>
                </a:gridCol>
                <a:gridCol w="2290165">
                  <a:extLst>
                    <a:ext uri="{9D8B030D-6E8A-4147-A177-3AD203B41FA5}">
                      <a16:colId xmlns:a16="http://schemas.microsoft.com/office/drawing/2014/main" val="3698584216"/>
                    </a:ext>
                  </a:extLst>
                </a:gridCol>
                <a:gridCol w="650946">
                  <a:extLst>
                    <a:ext uri="{9D8B030D-6E8A-4147-A177-3AD203B41FA5}">
                      <a16:colId xmlns:a16="http://schemas.microsoft.com/office/drawing/2014/main" val="328336065"/>
                    </a:ext>
                  </a:extLst>
                </a:gridCol>
              </a:tblGrid>
              <a:tr h="254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Type de design </a:t>
                      </a:r>
                      <a:r>
                        <a:rPr lang="en-US" sz="900" dirty="0" err="1">
                          <a:effectLst/>
                        </a:rPr>
                        <a:t>d’étude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Type </a:t>
                      </a:r>
                      <a:r>
                        <a:rPr lang="en-US" sz="900" dirty="0" err="1">
                          <a:effectLst/>
                        </a:rPr>
                        <a:t>d’étude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Description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 err="1">
                          <a:effectLst/>
                        </a:rPr>
                        <a:t>Principales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limites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Niveau de risque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Type d’approche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Pertinence pour </a:t>
                      </a:r>
                      <a:r>
                        <a:rPr lang="en-US" sz="900" dirty="0" err="1">
                          <a:effectLst/>
                        </a:rPr>
                        <a:t>l’évaluation</a:t>
                      </a:r>
                      <a:r>
                        <a:rPr lang="en-US" sz="900" dirty="0">
                          <a:effectLst/>
                        </a:rPr>
                        <a:t> de </a:t>
                      </a:r>
                      <a:r>
                        <a:rPr lang="en-US" sz="900" dirty="0" err="1">
                          <a:effectLst/>
                        </a:rPr>
                        <a:t>l’OI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 err="1">
                          <a:effectLst/>
                        </a:rPr>
                        <a:t>Exemple</a:t>
                      </a:r>
                      <a:r>
                        <a:rPr lang="en-US" sz="900" dirty="0">
                          <a:effectLst/>
                        </a:rPr>
                        <a:t> de </a:t>
                      </a:r>
                      <a:r>
                        <a:rPr lang="en-US" sz="900" dirty="0" err="1">
                          <a:effectLst/>
                        </a:rPr>
                        <a:t>références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2516067737"/>
                  </a:ext>
                </a:extLst>
              </a:tr>
              <a:tr h="4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Observationnelle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Transversale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Observation d’une organisation à un moment donné.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Pas </a:t>
                      </a:r>
                      <a:r>
                        <a:rPr lang="en-US" sz="900" dirty="0" err="1">
                          <a:effectLst/>
                        </a:rPr>
                        <a:t>d’évolution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ni</a:t>
                      </a:r>
                      <a:r>
                        <a:rPr lang="en-US" sz="900" dirty="0">
                          <a:effectLst/>
                        </a:rPr>
                        <a:t> de </a:t>
                      </a:r>
                      <a:r>
                        <a:rPr lang="en-US" sz="900" dirty="0" err="1">
                          <a:effectLst/>
                        </a:rPr>
                        <a:t>causalité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risque</a:t>
                      </a:r>
                      <a:r>
                        <a:rPr lang="en-US" sz="900" dirty="0">
                          <a:effectLst/>
                        </a:rPr>
                        <a:t> de </a:t>
                      </a:r>
                      <a:r>
                        <a:rPr lang="en-US" sz="900" dirty="0" err="1">
                          <a:effectLst/>
                        </a:rPr>
                        <a:t>biais</a:t>
                      </a:r>
                      <a:r>
                        <a:rPr lang="en-US" sz="900" dirty="0">
                          <a:effectLst/>
                        </a:rPr>
                        <a:t> de </a:t>
                      </a:r>
                      <a:r>
                        <a:rPr lang="en-US" sz="900" dirty="0" err="1">
                          <a:effectLst/>
                        </a:rPr>
                        <a:t>sélection</a:t>
                      </a:r>
                      <a:r>
                        <a:rPr lang="en-US" sz="900" dirty="0">
                          <a:effectLst/>
                        </a:rPr>
                        <a:t>.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 err="1">
                          <a:effectLst/>
                        </a:rPr>
                        <a:t>Aucun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Quantitative, qualitative </a:t>
                      </a:r>
                      <a:r>
                        <a:rPr lang="en-US" sz="900" dirty="0" err="1">
                          <a:effectLst/>
                        </a:rPr>
                        <a:t>ou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mixte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État des </a:t>
                      </a:r>
                      <a:r>
                        <a:rPr lang="en-US" sz="900" dirty="0" err="1">
                          <a:effectLst/>
                        </a:rPr>
                        <a:t>lieux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comparaison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ponctuelle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(47)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2825743382"/>
                  </a:ext>
                </a:extLst>
              </a:tr>
              <a:tr h="30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Observationnelle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Longitudinale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Suivi répété d’un système dans le temps.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Coûteux, pertes de suivi, analyse complexe.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Variable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Mixte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Évolution organisationnelle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(48)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1144353692"/>
                  </a:ext>
                </a:extLst>
              </a:tr>
              <a:tr h="7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Observationnelle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Cohorte prospective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Suivi d’un groupe exposé / non exposé à une technologie, collecte de données prospective.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Long et coûteux.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Faible à modéré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Quantitative, parfois qualitative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Mesure de l’impact et causalité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(49)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2401945325"/>
                  </a:ext>
                </a:extLst>
              </a:tr>
              <a:tr h="358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Observationnelle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Cohorte rétrospective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Analyse rétrospective de données existantes.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Qualité des données variable.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Aucun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Quantitative, parfois qualitative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Pertinence variable selon la qualité des données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(50)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1587828427"/>
                  </a:ext>
                </a:extLst>
              </a:tr>
              <a:tr h="30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Quasi-expérimentale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Avant-après sans groupe contrôle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Comparaison avant/après dans le même service.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Attribution causale limitée.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Aucun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Mixte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Évaluation d’un changement global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(51)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1507214568"/>
                  </a:ext>
                </a:extLst>
              </a:tr>
              <a:tr h="51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Quasi-expérimentale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Avant-après avec contrôle (différence-en-différences)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Comparaison des changements dans deux services (exposé vs non exposé).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Complexité, biais de sélection.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Faible à modéré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Mixte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Isole l’effet de l’innovation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(52)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3033620423"/>
                  </a:ext>
                </a:extLst>
              </a:tr>
              <a:tr h="41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Quasi-expérimentale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Série temporelle interrompue (ITS)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Mesures répétées avant/après l’intervention.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Nécessite de nombreuses mesures.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Modéré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Quantitative (régression segmentée), parfois mixte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Évaluation en contexte réel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(53 ; 54)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4073908087"/>
                  </a:ext>
                </a:extLst>
              </a:tr>
              <a:tr h="4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Quasi-expérimentale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Avec-sans intra-service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Comparaison d’un service sur deux périodes (sans/puis avec intervention).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Sensible à d’autres changements.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Aucun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Mixte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Impact d’une réorganisation interne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(55 ; 56)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848936776"/>
                  </a:ext>
                </a:extLst>
              </a:tr>
              <a:tr h="4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Quasi-expérimentale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Avec-sans intra-service en cluster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Comparaison de sous-unités exposées ou non à une intervention.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Risque de contamination, logistique complexe.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Présent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Mixte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Évaluation au niveau du service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(57)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3076236241"/>
                  </a:ext>
                </a:extLst>
              </a:tr>
              <a:tr h="358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Quasi-expérimentale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Avec-sans inter-service en cluster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Comparaison entre services exposés et non exposés.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Biais de sélection, différences initiales.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Faible à modéré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Mixte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Comparaison et généralisation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(51)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2686015098"/>
                  </a:ext>
                </a:extLst>
              </a:tr>
              <a:tr h="41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Expérimentale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Essai contrôlé randomisé (RCT)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Randomisation des services ou unités, suivi pré-post.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Coûteux, limites éthiques.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Faible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Quantitative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Pertinent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(58)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573289799"/>
                  </a:ext>
                </a:extLst>
              </a:tr>
              <a:tr h="41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Expérimentale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Essai contrôlé randomisé (RCT) en cluster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Randomisation par groupes (services, équipes).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Complexe, exigeant en ressources.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Faible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Quantitative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effectLst/>
                        </a:rPr>
                        <a:t>Pertinent pour les interventions collectives</a:t>
                      </a:r>
                      <a:endParaRPr lang="fr-FR" sz="9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effectLst/>
                        </a:rPr>
                        <a:t>(59)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757" marR="14757" marT="0" marB="0"/>
                </a:tc>
                <a:extLst>
                  <a:ext uri="{0D108BD9-81ED-4DB2-BD59-A6C34878D82A}">
                    <a16:rowId xmlns:a16="http://schemas.microsoft.com/office/drawing/2014/main" val="396289408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ED3E3028-B336-22EB-DEDA-7F8681889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858112" y="1631081"/>
            <a:ext cx="63555562" cy="84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0" u="none" strike="noStrike" cap="none" normalizeH="0" baseline="0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Types de designs d’étude pour l’évaluation organisationnelle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91EB9B-E3D2-9116-539C-FAF5F6341D67}"/>
              </a:ext>
            </a:extLst>
          </p:cNvPr>
          <p:cNvSpPr txBox="1"/>
          <p:nvPr/>
        </p:nvSpPr>
        <p:spPr>
          <a:xfrm>
            <a:off x="62166" y="6337875"/>
            <a:ext cx="10896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Martin, T., Arbelaez-Garces, G., Roussel, C., Martelli, N., &amp; Marcellin, O. (2026). Organizational impact in healthcare in France: a decade of insights but chicken and egg situation. International Journal of Technology Assessment in Health Care, 42(1), e25.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40841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45216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000" i="0" u="none" strike="noStrike" cap="none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10 ans déjà…</a:t>
            </a:r>
            <a:endParaRPr lang="fr-FR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957697-79FC-4313-A160-A9B79F2E5A20}"/>
              </a:ext>
            </a:extLst>
          </p:cNvPr>
          <p:cNvSpPr txBox="1"/>
          <p:nvPr/>
        </p:nvSpPr>
        <p:spPr>
          <a:xfrm>
            <a:off x="0" y="6356350"/>
            <a:ext cx="11772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Roussel, C.,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Carbonneil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C., Audry, A.,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Burtey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Faré, S., Langevin, F., ... &amp;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Zaidman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(2016). Impact organisationnel: définition et méthodes d’évaluation pour les dispositifs médicaux. </a:t>
            </a:r>
            <a:r>
              <a:rPr lang="fr-F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Therapies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71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69-82.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110918-556C-4750-AA39-38C2187F7221}"/>
              </a:ext>
            </a:extLst>
          </p:cNvPr>
          <p:cNvSpPr txBox="1"/>
          <p:nvPr/>
        </p:nvSpPr>
        <p:spPr>
          <a:xfrm>
            <a:off x="763475" y="2488225"/>
            <a:ext cx="1066504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L’évaluation de l’IO s’intéresse aux conséquences (</a:t>
            </a:r>
            <a:r>
              <a:rPr lang="fr-FR" sz="2400" b="1" dirty="0"/>
              <a:t>amont et aval</a:t>
            </a:r>
            <a:r>
              <a:rPr lang="fr-FR" sz="2400" dirty="0"/>
              <a:t>) de l’introduction d’un dispositif médical en termes de </a:t>
            </a:r>
            <a:r>
              <a:rPr lang="fr-FR" sz="2400" b="1" dirty="0"/>
              <a:t>ressources</a:t>
            </a:r>
            <a:r>
              <a:rPr lang="fr-FR" sz="2400" dirty="0"/>
              <a:t>, de </a:t>
            </a:r>
            <a:r>
              <a:rPr lang="fr-FR" sz="2400" b="1" dirty="0"/>
              <a:t>processus de production</a:t>
            </a:r>
            <a:r>
              <a:rPr lang="fr-FR" sz="2400" dirty="0"/>
              <a:t>, de </a:t>
            </a:r>
            <a:r>
              <a:rPr lang="fr-FR" sz="2400" b="1" dirty="0"/>
              <a:t>mise à disposition</a:t>
            </a:r>
            <a:r>
              <a:rPr lang="fr-FR" sz="2400" dirty="0"/>
              <a:t>, </a:t>
            </a:r>
            <a:r>
              <a:rPr lang="fr-FR" sz="2400" b="1" dirty="0"/>
              <a:t>d’information/formation</a:t>
            </a:r>
            <a:r>
              <a:rPr lang="fr-FR" sz="2400" dirty="0"/>
              <a:t> et selon une </a:t>
            </a:r>
            <a:r>
              <a:rPr lang="fr-FR" sz="2400" b="1" dirty="0"/>
              <a:t>perspective donnée</a:t>
            </a:r>
            <a:r>
              <a:rPr lang="fr-FR" sz="2400" dirty="0"/>
              <a:t>. Toute évaluation doit nécessairement et de manière explicite préciser la </a:t>
            </a:r>
            <a:r>
              <a:rPr lang="fr-FR" sz="2400" b="1" dirty="0"/>
              <a:t>temporalité</a:t>
            </a:r>
            <a:r>
              <a:rPr lang="fr-FR" sz="2400" dirty="0"/>
              <a:t> et la </a:t>
            </a:r>
            <a:r>
              <a:rPr lang="fr-FR" sz="2400" b="1" dirty="0"/>
              <a:t>perspective</a:t>
            </a:r>
            <a:r>
              <a:rPr lang="fr-FR" sz="2400" dirty="0"/>
              <a:t> envisagées.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4300C5-8E7B-4E25-8D8A-0DB1839C3F9D}"/>
              </a:ext>
            </a:extLst>
          </p:cNvPr>
          <p:cNvSpPr txBox="1"/>
          <p:nvPr/>
        </p:nvSpPr>
        <p:spPr>
          <a:xfrm>
            <a:off x="3036602" y="1703970"/>
            <a:ext cx="611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highlight>
                  <a:srgbClr val="FFFF00"/>
                </a:highlight>
              </a:rPr>
              <a:t>Définition de l’IO d’un DM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D557675D-EC65-4835-A9D0-0031BBE9D6CC}"/>
              </a:ext>
            </a:extLst>
          </p:cNvPr>
          <p:cNvSpPr/>
          <p:nvPr/>
        </p:nvSpPr>
        <p:spPr>
          <a:xfrm>
            <a:off x="4589586" y="4512729"/>
            <a:ext cx="3012826" cy="751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C2AB14-28B2-4732-9841-036F88AE92AE}"/>
              </a:ext>
            </a:extLst>
          </p:cNvPr>
          <p:cNvSpPr txBox="1"/>
          <p:nvPr/>
        </p:nvSpPr>
        <p:spPr>
          <a:xfrm>
            <a:off x="763475" y="5349396"/>
            <a:ext cx="10665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12 types d'impact organisationnel</a:t>
            </a:r>
          </a:p>
        </p:txBody>
      </p:sp>
    </p:spTree>
    <p:extLst>
      <p:ext uri="{BB962C8B-B14F-4D97-AF65-F5344CB8AC3E}">
        <p14:creationId xmlns:p14="http://schemas.microsoft.com/office/powerpoint/2010/main" val="54626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45216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000" i="0" u="none" strike="noStrike" cap="none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10 ans déjà…</a:t>
            </a:r>
            <a:endParaRPr lang="fr-FR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957697-79FC-4313-A160-A9B79F2E5A20}"/>
              </a:ext>
            </a:extLst>
          </p:cNvPr>
          <p:cNvSpPr txBox="1"/>
          <p:nvPr/>
        </p:nvSpPr>
        <p:spPr>
          <a:xfrm>
            <a:off x="0" y="6356350"/>
            <a:ext cx="11772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Roussel, C.,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Carbonneil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C., Audry, A.,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Burtey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Faré, S., Langevin, F., ... &amp;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Zaidman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(2016). Impact organisationnel: définition et méthodes d’évaluation pour les dispositifs médicaux. </a:t>
            </a:r>
            <a:r>
              <a:rPr lang="fr-F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Therapies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71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69-82.</a:t>
            </a:r>
            <a:endParaRPr lang="fr-FR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7D673B-DCD4-4B92-AAF8-8477F20BE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87" y="1398154"/>
            <a:ext cx="9090025" cy="495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1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8EAE72-B358-4420-A190-4FA7C44E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67F5C-E8B6-4C7E-ACCF-085EB0477E09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E3E200A-D6F0-4028-9A4B-99429F8DB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0" t="21510" r="65365" b="53875"/>
          <a:stretch/>
        </p:blipFill>
        <p:spPr>
          <a:xfrm>
            <a:off x="531638" y="2591582"/>
            <a:ext cx="3240264" cy="2120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3E6947-E779-408B-BA30-8B5E10E61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65" t="21510" r="11719" b="53875"/>
          <a:stretch/>
        </p:blipFill>
        <p:spPr>
          <a:xfrm>
            <a:off x="8128003" y="2718582"/>
            <a:ext cx="3042353" cy="1866900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7C8222AC-ECCE-4129-9F57-2B6CBC27B187}"/>
              </a:ext>
            </a:extLst>
          </p:cNvPr>
          <p:cNvGrpSpPr/>
          <p:nvPr/>
        </p:nvGrpSpPr>
        <p:grpSpPr>
          <a:xfrm>
            <a:off x="3695702" y="2288043"/>
            <a:ext cx="4356100" cy="2773979"/>
            <a:chOff x="3937001" y="3556000"/>
            <a:chExt cx="4356100" cy="2773979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94A9F41-DDB3-48E4-A3A9-AACBF15F1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776" t="33147" r="28515" b="25167"/>
            <a:stretch/>
          </p:blipFill>
          <p:spPr>
            <a:xfrm>
              <a:off x="4089400" y="3679424"/>
              <a:ext cx="4165600" cy="232278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9B9F53F-476C-4F53-A2DB-19831F5349CE}"/>
                </a:ext>
              </a:extLst>
            </p:cNvPr>
            <p:cNvSpPr/>
            <p:nvPr/>
          </p:nvSpPr>
          <p:spPr>
            <a:xfrm>
              <a:off x="3937001" y="3556000"/>
              <a:ext cx="546099" cy="9179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627BD4-D2E2-43E5-A418-BBD5CC27D417}"/>
                </a:ext>
              </a:extLst>
            </p:cNvPr>
            <p:cNvSpPr/>
            <p:nvPr/>
          </p:nvSpPr>
          <p:spPr>
            <a:xfrm>
              <a:off x="7747002" y="3556000"/>
              <a:ext cx="546099" cy="9179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6A5414-7D9A-4095-8C51-40C969C4ED1F}"/>
                </a:ext>
              </a:extLst>
            </p:cNvPr>
            <p:cNvSpPr/>
            <p:nvPr/>
          </p:nvSpPr>
          <p:spPr>
            <a:xfrm>
              <a:off x="4635500" y="5818453"/>
              <a:ext cx="2920999" cy="5115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CA3348-AA64-42EA-B9F9-38E536316EEE}"/>
                </a:ext>
              </a:extLst>
            </p:cNvPr>
            <p:cNvSpPr/>
            <p:nvPr/>
          </p:nvSpPr>
          <p:spPr>
            <a:xfrm>
              <a:off x="7010402" y="5548958"/>
              <a:ext cx="203198" cy="2694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D453E712-EB3B-4C96-BE7A-284A06BC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483635"/>
            <a:ext cx="10515600" cy="1325563"/>
          </a:xfrm>
        </p:spPr>
        <p:txBody>
          <a:bodyPr/>
          <a:lstStyle/>
          <a:p>
            <a:r>
              <a:rPr lang="fr-FR" sz="4400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IO des DMS : un enjeu national et local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95206B7-0D10-459D-9EE3-FC5D3E7D9704}"/>
              </a:ext>
            </a:extLst>
          </p:cNvPr>
          <p:cNvSpPr txBox="1"/>
          <p:nvPr/>
        </p:nvSpPr>
        <p:spPr>
          <a:xfrm>
            <a:off x="47767" y="6277302"/>
            <a:ext cx="1031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Martin, T., Arbelaez-Garces, G., Roussel, C., Martelli, N., &amp; Marcellin, O. (2026). Organizational impact in healthcare in France: a decade of insights but chicken and egg situation. International Journal of Technology Assessment in Health Care, 42(1), e25.</a:t>
            </a:r>
            <a:endParaRPr lang="fr-FR" sz="1400" i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00A982-55BB-468C-B3AC-C797E42E11BF}"/>
              </a:ext>
            </a:extLst>
          </p:cNvPr>
          <p:cNvSpPr txBox="1"/>
          <p:nvPr/>
        </p:nvSpPr>
        <p:spPr>
          <a:xfrm>
            <a:off x="570792" y="4840071"/>
            <a:ext cx="320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Accès au remboursement (HAS)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35CB82-4AAB-4FAC-BB4A-3288F64F1F14}"/>
              </a:ext>
            </a:extLst>
          </p:cNvPr>
          <p:cNvSpPr txBox="1"/>
          <p:nvPr/>
        </p:nvSpPr>
        <p:spPr>
          <a:xfrm>
            <a:off x="8559801" y="4712482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Référencements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773A18-8637-47AD-BEA5-9BD4CBD0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577" y="4857679"/>
            <a:ext cx="958245" cy="9582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502CE9-D4B0-4258-ABD9-B8DC5943F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758" y="5097856"/>
            <a:ext cx="958246" cy="9582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4393AF-9FEE-4CA3-BD5A-130ABFC8A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660" y="5097856"/>
            <a:ext cx="1019476" cy="10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8EAE72-B358-4420-A190-4FA7C44E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67F5C-E8B6-4C7E-ACCF-085EB0477E09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6BCFEA-B0D5-4116-81BC-6996FC81B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2" y="1818320"/>
            <a:ext cx="6073591" cy="43532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5C540B6-A68C-4757-8B82-46AA2077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8" y="6171619"/>
            <a:ext cx="11068204" cy="917926"/>
          </a:xfrm>
        </p:spPr>
        <p:txBody>
          <a:bodyPr>
            <a:norm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Martin, Tess, et al. "Hospital-based health technology assessment of innovative medical devices: insights from a nationwide survey in France."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Technology Assessment in Health Care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39.1 (2023): e58.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3001C5-EB6C-4880-8227-C7BD051F75CC}"/>
              </a:ext>
            </a:extLst>
          </p:cNvPr>
          <p:cNvSpPr txBox="1"/>
          <p:nvPr/>
        </p:nvSpPr>
        <p:spPr>
          <a:xfrm>
            <a:off x="6784353" y="1693272"/>
            <a:ext cx="4569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67</a:t>
            </a:r>
            <a:r>
              <a:rPr lang="fr-FR" sz="1400" dirty="0">
                <a:solidFill>
                  <a:srgbClr val="002060"/>
                </a:solidFill>
              </a:rPr>
              <a:t> établissements répondeurs (51,1% de taux de réponse):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solidFill>
                  <a:srgbClr val="002060"/>
                </a:solidFill>
              </a:rPr>
              <a:t>29</a:t>
            </a:r>
            <a:r>
              <a:rPr lang="fr-FR" sz="1400" dirty="0">
                <a:solidFill>
                  <a:srgbClr val="002060"/>
                </a:solidFill>
              </a:rPr>
              <a:t> CHR/U </a:t>
            </a:r>
            <a:endParaRPr lang="fr-FR" sz="1400" i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solidFill>
                  <a:srgbClr val="002060"/>
                </a:solidFill>
              </a:rPr>
              <a:t>24</a:t>
            </a:r>
            <a:r>
              <a:rPr lang="fr-FR" sz="1400" dirty="0">
                <a:solidFill>
                  <a:srgbClr val="002060"/>
                </a:solidFill>
              </a:rPr>
              <a:t> CH (comprenant CHI et CH)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solidFill>
                  <a:srgbClr val="002060"/>
                </a:solidFill>
              </a:rPr>
              <a:t>14</a:t>
            </a:r>
            <a:r>
              <a:rPr lang="fr-FR" sz="1400" dirty="0">
                <a:solidFill>
                  <a:srgbClr val="002060"/>
                </a:solidFill>
              </a:rPr>
              <a:t> ESPIC (comprenant ESPIC et CRLCC)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dirty="0">
                <a:solidFill>
                  <a:srgbClr val="002060"/>
                </a:solidFill>
              </a:rPr>
              <a:t>2 établissements en dehors de la France métropolitaine : Guadeloupe et Réunion.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403A7A4-32D2-4E29-B2E5-710E5C5BB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968828"/>
              </p:ext>
            </p:extLst>
          </p:nvPr>
        </p:nvGraphicFramePr>
        <p:xfrm>
          <a:off x="7455939" y="3078267"/>
          <a:ext cx="3226273" cy="206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riangle 22">
            <a:extLst>
              <a:ext uri="{FF2B5EF4-FFF2-40B4-BE49-F238E27FC236}">
                <a16:creationId xmlns:a16="http://schemas.microsoft.com/office/drawing/2014/main" id="{43730658-54DA-4C87-B916-D4C0CC1A6D94}"/>
              </a:ext>
            </a:extLst>
          </p:cNvPr>
          <p:cNvSpPr/>
          <p:nvPr/>
        </p:nvSpPr>
        <p:spPr>
          <a:xfrm rot="5400000">
            <a:off x="5657716" y="3535678"/>
            <a:ext cx="2066973" cy="521037"/>
          </a:xfrm>
          <a:prstGeom prst="triangle">
            <a:avLst>
              <a:gd name="adj" fmla="val 50553"/>
            </a:avLst>
          </a:prstGeom>
          <a:solidFill>
            <a:srgbClr val="1BB1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549DDC-5629-4FCC-9FE0-943C0BD12D2B}"/>
              </a:ext>
            </a:extLst>
          </p:cNvPr>
          <p:cNvSpPr txBox="1"/>
          <p:nvPr/>
        </p:nvSpPr>
        <p:spPr>
          <a:xfrm>
            <a:off x="6784353" y="5407020"/>
            <a:ext cx="5166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solidFill>
                  <a:srgbClr val="002060"/>
                </a:solidFill>
              </a:rPr>
              <a:t>78 % </a:t>
            </a:r>
            <a:r>
              <a:rPr lang="fr-FR" sz="1400" dirty="0">
                <a:solidFill>
                  <a:srgbClr val="002060"/>
                </a:solidFill>
              </a:rPr>
              <a:t>des établissements sont de « </a:t>
            </a:r>
            <a:r>
              <a:rPr lang="fr-FR" sz="1400" b="1" dirty="0">
                <a:solidFill>
                  <a:srgbClr val="002060"/>
                </a:solidFill>
              </a:rPr>
              <a:t>grands hôpitaux </a:t>
            </a:r>
            <a:r>
              <a:rPr lang="fr-FR" sz="1400" dirty="0">
                <a:solidFill>
                  <a:srgbClr val="002060"/>
                </a:solidFill>
              </a:rPr>
              <a:t>» (&gt;500 lits).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solidFill>
                  <a:srgbClr val="002060"/>
                </a:solidFill>
              </a:rPr>
              <a:t>42 % </a:t>
            </a:r>
            <a:r>
              <a:rPr lang="fr-FR" sz="1400" dirty="0">
                <a:solidFill>
                  <a:srgbClr val="002060"/>
                </a:solidFill>
              </a:rPr>
              <a:t>de l’offre de soins en France (séjours MCO).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B957DA6-657F-47F8-9AD6-AB319803F4C2}"/>
              </a:ext>
            </a:extLst>
          </p:cNvPr>
          <p:cNvSpPr txBox="1">
            <a:spLocks/>
          </p:cNvSpPr>
          <p:nvPr/>
        </p:nvSpPr>
        <p:spPr>
          <a:xfrm>
            <a:off x="419100" y="452162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4400"/>
              <a:buFont typeface="Arial"/>
              <a:buNone/>
            </a:pPr>
            <a:r>
              <a:rPr lang="fr-FR" sz="4000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IO des DMS : une donnée-clé pour les hôpitaux !</a:t>
            </a:r>
            <a:endParaRPr lang="fr-F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66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8EAE72-B358-4420-A190-4FA7C44E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4B8B-E2B6-4C4D-A419-00085BA69B8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67F5C-E8B6-4C7E-ACCF-085EB0477E09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B957DA6-657F-47F8-9AD6-AB319803F4C2}"/>
              </a:ext>
            </a:extLst>
          </p:cNvPr>
          <p:cNvSpPr txBox="1">
            <a:spLocks/>
          </p:cNvSpPr>
          <p:nvPr/>
        </p:nvSpPr>
        <p:spPr>
          <a:xfrm>
            <a:off x="419100" y="452162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ts val="4400"/>
              <a:buFont typeface="Arial"/>
              <a:buNone/>
            </a:pPr>
            <a:r>
              <a:rPr lang="fr-FR" sz="4000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IO des DMS : une donnée-clé pour les hôpitaux !</a:t>
            </a:r>
            <a:endParaRPr lang="fr-F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B8BE6C62-B094-4CBB-A11F-7C1C06BEE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634777"/>
              </p:ext>
            </p:extLst>
          </p:nvPr>
        </p:nvGraphicFramePr>
        <p:xfrm>
          <a:off x="838199" y="1606811"/>
          <a:ext cx="10334703" cy="439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813A67F-9E78-4143-B3C4-70092CA68B2B}"/>
              </a:ext>
            </a:extLst>
          </p:cNvPr>
          <p:cNvCxnSpPr>
            <a:cxnSpLocks/>
          </p:cNvCxnSpPr>
          <p:nvPr/>
        </p:nvCxnSpPr>
        <p:spPr>
          <a:xfrm>
            <a:off x="939800" y="3022600"/>
            <a:ext cx="254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>
            <a:extLst>
              <a:ext uri="{FF2B5EF4-FFF2-40B4-BE49-F238E27FC236}">
                <a16:creationId xmlns:a16="http://schemas.microsoft.com/office/drawing/2014/main" id="{FCF8E150-95F7-49B4-ABCE-29AC53AC4D0C}"/>
              </a:ext>
            </a:extLst>
          </p:cNvPr>
          <p:cNvSpPr txBox="1">
            <a:spLocks/>
          </p:cNvSpPr>
          <p:nvPr/>
        </p:nvSpPr>
        <p:spPr>
          <a:xfrm>
            <a:off x="104698" y="6171619"/>
            <a:ext cx="11068204" cy="91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</a:rPr>
              <a:t>Martin, Tess, et al. "Hospital-based health technology assessment of innovative medical devices: insights from a nationwide survey in France." </a:t>
            </a:r>
            <a:r>
              <a:rPr lang="en-US" sz="1000" i="1">
                <a:solidFill>
                  <a:srgbClr val="222222"/>
                </a:solidFill>
                <a:latin typeface="Arial" panose="020B0604020202020204" pitchFamily="34" charset="0"/>
              </a:rPr>
              <a:t>International Journal of Technology Assessment in Health Care</a:t>
            </a:r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</a:rPr>
              <a:t> 39.1 (2023): e58.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5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45216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000" i="0" u="none" strike="noStrike" cap="none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Exemple : TAVI et IO</a:t>
            </a:r>
            <a:endParaRPr lang="fr-FR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957697-79FC-4313-A160-A9B79F2E5A20}"/>
              </a:ext>
            </a:extLst>
          </p:cNvPr>
          <p:cNvSpPr txBox="1"/>
          <p:nvPr/>
        </p:nvSpPr>
        <p:spPr>
          <a:xfrm>
            <a:off x="0" y="6257836"/>
            <a:ext cx="109474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Mauratille</a:t>
            </a:r>
            <a:r>
              <a:rPr lang="fr-F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et al. Évaluation de l'Impact Organisationnel par une méthode d’Analyses des Modes de Défaillance, de leurs Effets et de leur Criticité : exemple de l'implantation de valve aortique par voie transcutanée en comparaison à la chirurgie conventionnelle dans un centre Hospitalo-Universitaire français, 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Hospital-Based Health Technology Assessment 2018, 1:35-43</a:t>
            </a:r>
            <a:endParaRPr lang="fr-FR" sz="105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AE46D0-FC51-4610-B386-66B43BFC6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9" t="4678" r="5226" b="1744"/>
          <a:stretch/>
        </p:blipFill>
        <p:spPr>
          <a:xfrm>
            <a:off x="211066" y="2668954"/>
            <a:ext cx="5262634" cy="26976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247058-7500-4D2F-AF7B-C51889EFB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767" y="1777725"/>
            <a:ext cx="6573167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452162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000" i="0" u="none" strike="noStrike" cap="none" dirty="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Une cartographie proposée par la HAS…</a:t>
            </a:r>
            <a:endParaRPr lang="fr-FR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CFF6C-0815-FC4A-92A5-0F3633B5ED7D}"/>
              </a:ext>
            </a:extLst>
          </p:cNvPr>
          <p:cNvSpPr/>
          <p:nvPr/>
        </p:nvSpPr>
        <p:spPr>
          <a:xfrm>
            <a:off x="0" y="0"/>
            <a:ext cx="12192000" cy="452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18848B-72F2-4D95-91A4-009AD738EAD0}"/>
              </a:ext>
            </a:extLst>
          </p:cNvPr>
          <p:cNvSpPr txBox="1"/>
          <p:nvPr/>
        </p:nvSpPr>
        <p:spPr>
          <a:xfrm>
            <a:off x="101600" y="6538912"/>
            <a:ext cx="11353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Haute Autorité de Santé. Cartographie des impacts organisationnels pour l’évaluation des technologies de santé (2020).</a:t>
            </a:r>
            <a:endParaRPr lang="fr-FR"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34BB5D-B799-4CC0-9666-D09A1B24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82" y="1427544"/>
            <a:ext cx="7916018" cy="502008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D6700F-C7B4-4341-BB0D-939375C81F74}"/>
              </a:ext>
            </a:extLst>
          </p:cNvPr>
          <p:cNvSpPr txBox="1"/>
          <p:nvPr/>
        </p:nvSpPr>
        <p:spPr>
          <a:xfrm>
            <a:off x="91332" y="1675429"/>
            <a:ext cx="33972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3 parties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Partie I </a:t>
            </a:r>
            <a:r>
              <a:rPr lang="fr-FR" dirty="0"/>
              <a:t>: Le contexte de l’évaluation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Partie II </a:t>
            </a:r>
            <a:r>
              <a:rPr lang="fr-FR" dirty="0"/>
              <a:t>: Les macro-critères et critères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Macro-critère 1 : impacts sur le processus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Macro-critère 2 : impacts sur les capacités et compétences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Macro-critère 3 : impacts sur la société et la collectivité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Partie III </a:t>
            </a:r>
            <a:r>
              <a:rPr lang="fr-FR" dirty="0"/>
              <a:t>: Les acteurs concernés (pour chaque critère)</a:t>
            </a:r>
          </a:p>
        </p:txBody>
      </p:sp>
    </p:spTree>
    <p:extLst>
      <p:ext uri="{BB962C8B-B14F-4D97-AF65-F5344CB8AC3E}">
        <p14:creationId xmlns:p14="http://schemas.microsoft.com/office/powerpoint/2010/main" val="3204149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39850</TotalTime>
  <Words>2036</Words>
  <Application>Microsoft Office PowerPoint</Application>
  <PresentationFormat>Grand écran</PresentationFormat>
  <Paragraphs>325</Paragraphs>
  <Slides>23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MS Gothic</vt:lpstr>
      <vt:lpstr>Arial</vt:lpstr>
      <vt:lpstr>Calibri</vt:lpstr>
      <vt:lpstr>Calibri Light</vt:lpstr>
      <vt:lpstr>Cambria</vt:lpstr>
      <vt:lpstr>MS Mincho</vt:lpstr>
      <vt:lpstr>SimHei</vt:lpstr>
      <vt:lpstr>Times New Roman</vt:lpstr>
      <vt:lpstr>Wingdings</vt:lpstr>
      <vt:lpstr>Thème Office</vt:lpstr>
      <vt:lpstr>Présentation PowerPoint</vt:lpstr>
      <vt:lpstr>Chronologie de la réflexion autour de l’IO en France</vt:lpstr>
      <vt:lpstr>10 ans déjà…</vt:lpstr>
      <vt:lpstr>10 ans déjà…</vt:lpstr>
      <vt:lpstr>IO des DMS : un enjeu national et local</vt:lpstr>
      <vt:lpstr>Martin, Tess, et al. "Hospital-based health technology assessment of innovative medical devices: insights from a nationwide survey in France." International Journal of Technology Assessment in Health Care 39.1 (2023): e58.</vt:lpstr>
      <vt:lpstr>Présentation PowerPoint</vt:lpstr>
      <vt:lpstr>Exemple : TAVI et IO</vt:lpstr>
      <vt:lpstr>Une cartographie proposée par la HAS…</vt:lpstr>
      <vt:lpstr>Quelques détails dans l’Annexe 8 des dépôts de dossier auprès de la CNEDiMTS…</vt:lpstr>
      <vt:lpstr>Quelques détails dans l’Annexe 8 des dépôts de dossier auprès de la CNEDiMTS…</vt:lpstr>
      <vt:lpstr>MAIS : des défis méthodologiques non résolus !</vt:lpstr>
      <vt:lpstr>Cas des fibroscopes à UU vs UM</vt:lpstr>
      <vt:lpstr>Objectifs de l’étude</vt:lpstr>
      <vt:lpstr>Méthodologie : une approche qualitative</vt:lpstr>
      <vt:lpstr>Résultats</vt:lpstr>
      <vt:lpstr>Résultats</vt:lpstr>
      <vt:lpstr>Résultats</vt:lpstr>
      <vt:lpstr>Résultats</vt:lpstr>
      <vt:lpstr>Résultats (impact économique)</vt:lpstr>
      <vt:lpstr>A retenir…</vt:lpstr>
      <vt:lpstr>Merci de votre attention 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Tess Martin - Network</dc:creator>
  <cp:lastModifiedBy>DUPONT Lea</cp:lastModifiedBy>
  <cp:revision>120</cp:revision>
  <dcterms:created xsi:type="dcterms:W3CDTF">2021-08-24T15:07:49Z</dcterms:created>
  <dcterms:modified xsi:type="dcterms:W3CDTF">2026-03-30T07:29:59Z</dcterms:modified>
</cp:coreProperties>
</file>